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sldIdLst>
    <p:sldId id="299" r:id="rId7"/>
    <p:sldId id="298" r:id="rId8"/>
    <p:sldId id="305" r:id="rId9"/>
    <p:sldId id="304" r:id="rId10"/>
    <p:sldId id="257" r:id="rId11"/>
    <p:sldId id="263" r:id="rId12"/>
    <p:sldId id="262" r:id="rId13"/>
    <p:sldId id="261" r:id="rId14"/>
    <p:sldId id="258" r:id="rId15"/>
    <p:sldId id="260" r:id="rId16"/>
    <p:sldId id="265" r:id="rId17"/>
    <p:sldId id="271" r:id="rId18"/>
    <p:sldId id="268" r:id="rId19"/>
    <p:sldId id="300" r:id="rId20"/>
    <p:sldId id="273" r:id="rId21"/>
    <p:sldId id="275" r:id="rId22"/>
    <p:sldId id="274" r:id="rId23"/>
    <p:sldId id="280" r:id="rId24"/>
    <p:sldId id="301" r:id="rId25"/>
    <p:sldId id="285" r:id="rId26"/>
    <p:sldId id="284" r:id="rId27"/>
    <p:sldId id="283" r:id="rId28"/>
    <p:sldId id="282" r:id="rId29"/>
    <p:sldId id="287" r:id="rId30"/>
    <p:sldId id="302" r:id="rId31"/>
    <p:sldId id="292" r:id="rId32"/>
    <p:sldId id="291" r:id="rId33"/>
    <p:sldId id="289" r:id="rId34"/>
    <p:sldId id="293" r:id="rId35"/>
    <p:sldId id="295" r:id="rId36"/>
    <p:sldId id="294" r:id="rId37"/>
    <p:sldId id="303" r:id="rId38"/>
    <p:sldId id="269" r:id="rId39"/>
    <p:sldId id="267" r:id="rId40"/>
    <p:sldId id="296" r:id="rId41"/>
    <p:sldId id="264" r:id="rId42"/>
    <p:sldId id="297" r:id="rId43"/>
    <p:sldId id="266"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01472F05-5342-4DEE-AFCF-DE9DFAEBAB34}"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38C749-89E6-4FF9-90EC-35E7256A7204}" type="slidenum">
              <a:rPr lang="zh-CN" altLang="en-US" smtClean="0"/>
              <a:t>‹#›</a:t>
            </a:fld>
            <a:endParaRPr lang="zh-CN" altLang="en-US"/>
          </a:p>
        </p:txBody>
      </p:sp>
      <p:grpSp>
        <p:nvGrpSpPr>
          <p:cNvPr id="8" name="组合 7"/>
          <p:cNvGrpSpPr/>
          <p:nvPr userDrawn="1"/>
        </p:nvGrpSpPr>
        <p:grpSpPr>
          <a:xfrm>
            <a:off x="0" y="-1"/>
            <a:ext cx="12192000" cy="6721475"/>
            <a:chOff x="0" y="0"/>
            <a:chExt cx="9144000" cy="5143500"/>
          </a:xfrm>
        </p:grpSpPr>
        <p:pic>
          <p:nvPicPr>
            <p:cNvPr id="9" name="图片 8"/>
            <p:cNvPicPr>
              <a:picLocks noChangeAspect="1"/>
            </p:cNvPicPr>
            <p:nvPr/>
          </p:nvPicPr>
          <p:blipFill>
            <a:blip r:embed="rId2" cstate="screen">
              <a:alphaModFix amt="70000"/>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0" y="0"/>
              <a:ext cx="9144000" cy="5143500"/>
            </a:xfrm>
            <a:prstGeom prst="rect">
              <a:avLst/>
            </a:prstGeom>
          </p:spPr>
        </p:pic>
        <p:sp>
          <p:nvSpPr>
            <p:cNvPr id="10" name="矩形 9"/>
            <p:cNvSpPr/>
            <p:nvPr/>
          </p:nvSpPr>
          <p:spPr>
            <a:xfrm>
              <a:off x="0" y="0"/>
              <a:ext cx="9144000" cy="5143500"/>
            </a:xfrm>
            <a:prstGeom prst="rect">
              <a:avLst/>
            </a:prstGeom>
            <a:gradFill>
              <a:gsLst>
                <a:gs pos="0">
                  <a:schemeClr val="accent1">
                    <a:lumMod val="5000"/>
                    <a:lumOff val="95000"/>
                    <a:alpha val="0"/>
                  </a:schemeClr>
                </a:gs>
                <a:gs pos="67000">
                  <a:srgbClr val="FFFFFF">
                    <a:alpha val="0"/>
                  </a:srgbClr>
                </a:gs>
                <a:gs pos="37000">
                  <a:schemeClr val="bg1"/>
                </a:gs>
                <a:gs pos="100000">
                  <a:schemeClr val="bg1">
                    <a:alpha val="0"/>
                  </a:schemeClr>
                </a:gs>
              </a:gsLst>
              <a:lin ang="5400000" scaled="1"/>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saturation sat="400000"/>
                    </a14:imgEffect>
                  </a14:imgLayer>
                </a14:imgProps>
              </a:ext>
            </a:extLst>
          </a:blip>
          <a:srcRect b="36286"/>
          <a:stretch>
            <a:fillRect/>
          </a:stretch>
        </p:blipFill>
        <p:spPr>
          <a:xfrm>
            <a:off x="0" y="6129379"/>
            <a:ext cx="12192000" cy="730470"/>
          </a:xfrm>
          <a:prstGeom prst="rect">
            <a:avLst/>
          </a:prstGeom>
        </p:spPr>
      </p:pic>
      <p:grpSp>
        <p:nvGrpSpPr>
          <p:cNvPr id="12" name="组合 11"/>
          <p:cNvGrpSpPr/>
          <p:nvPr userDrawn="1"/>
        </p:nvGrpSpPr>
        <p:grpSpPr>
          <a:xfrm>
            <a:off x="0" y="5487665"/>
            <a:ext cx="3863883" cy="1161066"/>
            <a:chOff x="-2708" y="3541832"/>
            <a:chExt cx="4760421" cy="1482688"/>
          </a:xfrm>
        </p:grpSpPr>
        <p:pic>
          <p:nvPicPr>
            <p:cNvPr id="13" name="Picture 26"/>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flipV="1">
              <a:off x="-2708" y="3541832"/>
              <a:ext cx="4760421" cy="1129806"/>
            </a:xfrm>
            <a:prstGeom prst="rect">
              <a:avLst/>
            </a:prstGeom>
            <a:effectLst/>
          </p:spPr>
        </p:pic>
        <p:pic>
          <p:nvPicPr>
            <p:cNvPr id="14" name="Picture 26"/>
            <p:cNvPicPr>
              <a:picLocks noChangeAspect="1"/>
            </p:cNvPicPr>
            <p:nvPr/>
          </p:nvPicPr>
          <p:blipFill rotWithShape="1">
            <a:blip r:embed="rId8" cstate="screen">
              <a:alphaModFix amt="20000"/>
            </a:blip>
            <a:srcRect/>
            <a:stretch>
              <a:fillRect/>
            </a:stretch>
          </p:blipFill>
          <p:spPr>
            <a:xfrm flipV="1">
              <a:off x="-2708" y="4561086"/>
              <a:ext cx="4760419" cy="463434"/>
            </a:xfrm>
            <a:prstGeom prst="rect">
              <a:avLst/>
            </a:prstGeom>
          </p:spPr>
        </p:pic>
      </p:grpSp>
      <p:pic>
        <p:nvPicPr>
          <p:cNvPr id="15" name="图片 14"/>
          <p:cNvPicPr>
            <a:picLocks noChangeAspect="1"/>
          </p:cNvPicPr>
          <p:nvPr userDrawn="1"/>
        </p:nvPicPr>
        <p:blipFill>
          <a:blip r:embed="rId9" cstate="screen"/>
          <a:stretch>
            <a:fillRect/>
          </a:stretch>
        </p:blipFill>
        <p:spPr>
          <a:xfrm>
            <a:off x="10808786" y="0"/>
            <a:ext cx="1283328" cy="779503"/>
          </a:xfrm>
          <a:prstGeom prst="rect">
            <a:avLst/>
          </a:prstGeom>
        </p:spPr>
      </p:pic>
    </p:spTree>
    <p:extLst>
      <p:ext uri="{BB962C8B-B14F-4D97-AF65-F5344CB8AC3E}">
        <p14:creationId xmlns:p14="http://schemas.microsoft.com/office/powerpoint/2010/main" val="376918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1472F05-5342-4DEE-AFCF-DE9DFAEBAB34}"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38C749-89E6-4FF9-90EC-35E7256A7204}" type="slidenum">
              <a:rPr lang="zh-CN" altLang="en-US" smtClean="0"/>
              <a:t>‹#›</a:t>
            </a:fld>
            <a:endParaRPr lang="zh-CN" altLang="en-US"/>
          </a:p>
        </p:txBody>
      </p:sp>
    </p:spTree>
    <p:extLst>
      <p:ext uri="{BB962C8B-B14F-4D97-AF65-F5344CB8AC3E}">
        <p14:creationId xmlns:p14="http://schemas.microsoft.com/office/powerpoint/2010/main" val="1429166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1472F05-5342-4DEE-AFCF-DE9DFAEBAB34}"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38C749-89E6-4FF9-90EC-35E7256A7204}" type="slidenum">
              <a:rPr lang="zh-CN" altLang="en-US" smtClean="0"/>
              <a:t>‹#›</a:t>
            </a:fld>
            <a:endParaRPr lang="zh-CN" altLang="en-US"/>
          </a:p>
        </p:txBody>
      </p:sp>
    </p:spTree>
    <p:extLst>
      <p:ext uri="{BB962C8B-B14F-4D97-AF65-F5344CB8AC3E}">
        <p14:creationId xmlns:p14="http://schemas.microsoft.com/office/powerpoint/2010/main" val="166926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5980706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63598733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8511054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5905181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71620666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5236641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502867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8495453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1472F05-5342-4DEE-AFCF-DE9DFAEBAB34}"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38C749-89E6-4FF9-90EC-35E7256A7204}" type="slidenum">
              <a:rPr lang="zh-CN" altLang="en-US" smtClean="0"/>
              <a:t>‹#›</a:t>
            </a:fld>
            <a:endParaRPr lang="zh-CN" altLang="en-US"/>
          </a:p>
        </p:txBody>
      </p:sp>
    </p:spTree>
    <p:extLst>
      <p:ext uri="{BB962C8B-B14F-4D97-AF65-F5344CB8AC3E}">
        <p14:creationId xmlns:p14="http://schemas.microsoft.com/office/powerpoint/2010/main" val="258571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8512504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161067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55089480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4295935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5237802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5041665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07880497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0897077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66191553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6882250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01472F05-5342-4DEE-AFCF-DE9DFAEBAB34}"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38C749-89E6-4FF9-90EC-35E7256A7204}" type="slidenum">
              <a:rPr lang="zh-CN" altLang="en-US" smtClean="0"/>
              <a:t>‹#›</a:t>
            </a:fld>
            <a:endParaRPr lang="zh-CN" altLang="en-US"/>
          </a:p>
        </p:txBody>
      </p:sp>
    </p:spTree>
    <p:extLst>
      <p:ext uri="{BB962C8B-B14F-4D97-AF65-F5344CB8AC3E}">
        <p14:creationId xmlns:p14="http://schemas.microsoft.com/office/powerpoint/2010/main" val="2137184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4574789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48480468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59711481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620925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7793092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6420246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769195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89755434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2752981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6230873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01472F05-5342-4DEE-AFCF-DE9DFAEBAB34}"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38C749-89E6-4FF9-90EC-35E7256A7204}" type="slidenum">
              <a:rPr lang="zh-CN" altLang="en-US" smtClean="0"/>
              <a:t>‹#›</a:t>
            </a:fld>
            <a:endParaRPr lang="zh-CN" altLang="en-US"/>
          </a:p>
        </p:txBody>
      </p:sp>
    </p:spTree>
    <p:extLst>
      <p:ext uri="{BB962C8B-B14F-4D97-AF65-F5344CB8AC3E}">
        <p14:creationId xmlns:p14="http://schemas.microsoft.com/office/powerpoint/2010/main" val="1073505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07120353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08634010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795283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86817271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501109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91948253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6607680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92971514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5014353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0804752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1472F05-5342-4DEE-AFCF-DE9DFAEBAB34}" type="datetimeFigureOut">
              <a:rPr lang="zh-CN" altLang="en-US" smtClean="0"/>
              <a:t>2023/3/15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038C749-89E6-4FF9-90EC-35E7256A7204}" type="slidenum">
              <a:rPr lang="zh-CN" altLang="en-US" smtClean="0"/>
              <a:t>‹#›</a:t>
            </a:fld>
            <a:endParaRPr lang="zh-CN" altLang="en-US"/>
          </a:p>
        </p:txBody>
      </p:sp>
    </p:spTree>
    <p:extLst>
      <p:ext uri="{BB962C8B-B14F-4D97-AF65-F5344CB8AC3E}">
        <p14:creationId xmlns:p14="http://schemas.microsoft.com/office/powerpoint/2010/main" val="13330935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6667192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2614966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56523283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0611816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50212583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2658340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17171282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26700381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6495375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34593206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1472F05-5342-4DEE-AFCF-DE9DFAEBAB34}" type="datetimeFigureOut">
              <a:rPr lang="zh-CN" altLang="en-US" smtClean="0"/>
              <a:t>2023/3/15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038C749-89E6-4FF9-90EC-35E7256A7204}" type="slidenum">
              <a:rPr lang="zh-CN" altLang="en-US" smtClean="0"/>
              <a:t>‹#›</a:t>
            </a:fld>
            <a:endParaRPr lang="zh-CN" altLang="en-US"/>
          </a:p>
        </p:txBody>
      </p:sp>
    </p:spTree>
    <p:extLst>
      <p:ext uri="{BB962C8B-B14F-4D97-AF65-F5344CB8AC3E}">
        <p14:creationId xmlns:p14="http://schemas.microsoft.com/office/powerpoint/2010/main" val="1206347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64866919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7477774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7195434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29993401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8134590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27772854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3630078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1472F05-5342-4DEE-AFCF-DE9DFAEBAB34}" type="datetimeFigureOut">
              <a:rPr lang="zh-CN" altLang="en-US" smtClean="0"/>
              <a:t>2023/3/15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038C749-89E6-4FF9-90EC-35E7256A7204}" type="slidenum">
              <a:rPr lang="zh-CN" altLang="en-US" smtClean="0"/>
              <a:t>‹#›</a:t>
            </a:fld>
            <a:endParaRPr lang="zh-CN" altLang="en-US"/>
          </a:p>
        </p:txBody>
      </p:sp>
    </p:spTree>
    <p:extLst>
      <p:ext uri="{BB962C8B-B14F-4D97-AF65-F5344CB8AC3E}">
        <p14:creationId xmlns:p14="http://schemas.microsoft.com/office/powerpoint/2010/main" val="3617279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01472F05-5342-4DEE-AFCF-DE9DFAEBAB34}"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38C749-89E6-4FF9-90EC-35E7256A7204}" type="slidenum">
              <a:rPr lang="zh-CN" altLang="en-US" smtClean="0"/>
              <a:t>‹#›</a:t>
            </a:fld>
            <a:endParaRPr lang="zh-CN" altLang="en-US"/>
          </a:p>
        </p:txBody>
      </p:sp>
    </p:spTree>
    <p:extLst>
      <p:ext uri="{BB962C8B-B14F-4D97-AF65-F5344CB8AC3E}">
        <p14:creationId xmlns:p14="http://schemas.microsoft.com/office/powerpoint/2010/main" val="2351497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01472F05-5342-4DEE-AFCF-DE9DFAEBAB34}"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38C749-89E6-4FF9-90EC-35E7256A7204}" type="slidenum">
              <a:rPr lang="zh-CN" altLang="en-US" smtClean="0"/>
              <a:t>‹#›</a:t>
            </a:fld>
            <a:endParaRPr lang="zh-CN" altLang="en-US"/>
          </a:p>
        </p:txBody>
      </p:sp>
    </p:spTree>
    <p:extLst>
      <p:ext uri="{BB962C8B-B14F-4D97-AF65-F5344CB8AC3E}">
        <p14:creationId xmlns:p14="http://schemas.microsoft.com/office/powerpoint/2010/main" val="3185381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a:t>
            </a:r>
            <a:r>
              <a:rPr lang="en-US" altLang="zh-CN" dirty="0" smtClean="0"/>
              <a:t>23432453</a:t>
            </a:r>
            <a:r>
              <a:rPr lang="zh-CN" altLang="en-US" dirty="0" smtClean="0"/>
              <a:t>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472F05-5342-4DEE-AFCF-DE9DFAEBAB34}" type="datetimeFigureOut">
              <a:rPr lang="zh-CN" altLang="en-US" smtClean="0"/>
              <a:t>2023/3/15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8C749-89E6-4FF9-90EC-35E7256A7204}" type="slidenum">
              <a:rPr lang="zh-CN" altLang="en-US" smtClean="0"/>
              <a:t>‹#›</a:t>
            </a:fld>
            <a:endParaRPr lang="zh-CN" altLang="en-US"/>
          </a:p>
        </p:txBody>
      </p:sp>
    </p:spTree>
    <p:extLst>
      <p:ext uri="{BB962C8B-B14F-4D97-AF65-F5344CB8AC3E}">
        <p14:creationId xmlns:p14="http://schemas.microsoft.com/office/powerpoint/2010/main" val="1307360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l="-6000" r="-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20" name="矩形 19"/>
          <p:cNvSpPr/>
          <p:nvPr userDrawn="1"/>
        </p:nvSpPr>
        <p:spPr>
          <a:xfrm>
            <a:off x="266700" y="260350"/>
            <a:ext cx="11658600" cy="63373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243440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l="-6000" r="-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20" name="矩形 19"/>
          <p:cNvSpPr/>
          <p:nvPr userDrawn="1"/>
        </p:nvSpPr>
        <p:spPr>
          <a:xfrm>
            <a:off x="266700" y="260350"/>
            <a:ext cx="11658600" cy="63373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8606689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l="-6000" r="-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20" name="矩形 19"/>
          <p:cNvSpPr/>
          <p:nvPr userDrawn="1"/>
        </p:nvSpPr>
        <p:spPr>
          <a:xfrm>
            <a:off x="266700" y="260350"/>
            <a:ext cx="11658600" cy="63373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1434289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l="-6000" r="-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20" name="矩形 19"/>
          <p:cNvSpPr/>
          <p:nvPr userDrawn="1"/>
        </p:nvSpPr>
        <p:spPr>
          <a:xfrm>
            <a:off x="266700" y="260350"/>
            <a:ext cx="11658600" cy="63373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792072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l="-6000" r="-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E82830-5C85-4C53-8F4D-4CADB765B11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2023/3/15</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E16D0B-C65D-4016-9218-694CD6A73A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20" name="矩形 19"/>
          <p:cNvSpPr/>
          <p:nvPr userDrawn="1"/>
        </p:nvSpPr>
        <p:spPr>
          <a:xfrm>
            <a:off x="266700" y="260350"/>
            <a:ext cx="11658600" cy="63373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97946272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4"/>
          <a:stretch>
            <a:fillRect l="-6000" r="-6000"/>
          </a:stretch>
        </a:blipFill>
        <a:effectLst/>
      </p:bgPr>
    </p:bg>
    <p:spTree>
      <p:nvGrpSpPr>
        <p:cNvPr id="1" name=""/>
        <p:cNvGrpSpPr/>
        <p:nvPr/>
      </p:nvGrpSpPr>
      <p:grpSpPr>
        <a:xfrm>
          <a:off x="0" y="0"/>
          <a:ext cx="0" cy="0"/>
          <a:chOff x="0" y="0"/>
          <a:chExt cx="0" cy="0"/>
        </a:xfrm>
      </p:grpSpPr>
      <p:sp>
        <p:nvSpPr>
          <p:cNvPr id="18" name="矩形 17"/>
          <p:cNvSpPr/>
          <p:nvPr/>
        </p:nvSpPr>
        <p:spPr>
          <a:xfrm>
            <a:off x="4170342" y="1154852"/>
            <a:ext cx="3877985" cy="1200329"/>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w="22225">
                  <a:noFill/>
                </a:ln>
                <a:solidFill>
                  <a:srgbClr val="FFC000">
                    <a:lumMod val="20000"/>
                    <a:lumOff val="80000"/>
                  </a:srgbClr>
                </a:solidFill>
                <a:effectLst>
                  <a:outerShdw blurRad="38100" dist="38100" dir="2700000" algn="tl">
                    <a:srgbClr val="000000">
                      <a:alpha val="43137"/>
                    </a:srgbClr>
                  </a:outerShdw>
                </a:effectLst>
                <a:uLnTx/>
                <a:uFillTx/>
                <a:latin typeface="方正粗黑宋简体" panose="02000000000000000000" pitchFamily="2" charset="-122"/>
                <a:ea typeface="方正粗黑宋简体" panose="02000000000000000000" pitchFamily="2" charset="-122"/>
                <a:cs typeface="+mn-ea"/>
                <a:sym typeface="+mn-lt"/>
              </a:rPr>
              <a:t>坚定不移</a:t>
            </a:r>
            <a:endParaRPr kumimoji="0" lang="en-US" altLang="zh-CN" sz="7200" b="0" i="0" u="none" strike="noStrike" kern="1200" cap="none" spc="0" normalizeH="0" baseline="0" noProof="0" dirty="0">
              <a:ln w="22225">
                <a:noFill/>
              </a:ln>
              <a:solidFill>
                <a:srgbClr val="FFC000">
                  <a:lumMod val="20000"/>
                  <a:lumOff val="80000"/>
                </a:srgbClr>
              </a:solidFill>
              <a:effectLst>
                <a:outerShdw blurRad="38100" dist="38100" dir="2700000" algn="tl">
                  <a:srgbClr val="000000">
                    <a:alpha val="43137"/>
                  </a:srgbClr>
                </a:outerShdw>
              </a:effectLst>
              <a:uLnTx/>
              <a:uFillTx/>
              <a:latin typeface="方正粗黑宋简体" panose="02000000000000000000" pitchFamily="2" charset="-122"/>
              <a:ea typeface="方正粗黑宋简体" panose="02000000000000000000" pitchFamily="2" charset="-122"/>
              <a:cs typeface="+mn-ea"/>
              <a:sym typeface="+mn-lt"/>
            </a:endParaRPr>
          </a:p>
        </p:txBody>
      </p:sp>
      <p:sp>
        <p:nvSpPr>
          <p:cNvPr id="19" name="矩形 18"/>
          <p:cNvSpPr/>
          <p:nvPr/>
        </p:nvSpPr>
        <p:spPr>
          <a:xfrm>
            <a:off x="2024379" y="2497467"/>
            <a:ext cx="8564880" cy="1014730"/>
          </a:xfrm>
          <a:prstGeom prst="rect">
            <a:avLst/>
          </a:prstGeom>
        </p:spPr>
        <p:txBody>
          <a:bodyPr wrap="non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zh-CN" altLang="en-US" sz="6000" b="0" i="0" u="none" strike="noStrike" kern="1200" cap="none" spc="0" normalizeH="0" baseline="0" noProof="0" dirty="0">
                <a:ln w="22225">
                  <a:noFill/>
                </a:ln>
                <a:solidFill>
                  <a:srgbClr val="FFC000">
                    <a:lumMod val="20000"/>
                    <a:lumOff val="80000"/>
                  </a:srgbClr>
                </a:solidFill>
                <a:effectLst>
                  <a:outerShdw blurRad="38100" dist="38100" dir="2700000" algn="tl">
                    <a:srgbClr val="000000">
                      <a:alpha val="43137"/>
                    </a:srgbClr>
                  </a:outerShdw>
                </a:effectLst>
                <a:uLnTx/>
                <a:uFillTx/>
                <a:latin typeface="方正粗黑宋简体" panose="02000000000000000000" pitchFamily="2" charset="-122"/>
                <a:ea typeface="方正粗黑宋简体" panose="02000000000000000000" pitchFamily="2" charset="-122"/>
                <a:cs typeface="+mn-ea"/>
                <a:sym typeface="+mn-lt"/>
              </a:rPr>
              <a:t>做好新时代意识形态工作</a:t>
            </a:r>
          </a:p>
        </p:txBody>
      </p:sp>
      <p:pic>
        <p:nvPicPr>
          <p:cNvPr id="2" name="宏伟党政">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51460" y="-785653"/>
            <a:ext cx="487363" cy="487363"/>
          </a:xfrm>
          <a:prstGeom prst="rect">
            <a:avLst/>
          </a:prstGeom>
        </p:spPr>
      </p:pic>
      <p:sp>
        <p:nvSpPr>
          <p:cNvPr id="20" name="副标题 4"/>
          <p:cNvSpPr>
            <a:spLocks noGrp="1"/>
          </p:cNvSpPr>
          <p:nvPr>
            <p:ph type="subTitle" idx="1"/>
          </p:nvPr>
        </p:nvSpPr>
        <p:spPr>
          <a:xfrm>
            <a:off x="1445259" y="3902753"/>
            <a:ext cx="9144000" cy="530347"/>
          </a:xfrm>
        </p:spPr>
        <p:txBody>
          <a:bodyPr>
            <a:noAutofit/>
          </a:bodyPr>
          <a:lstStyle/>
          <a:p>
            <a:r>
              <a:rPr lang="zh-CN" altLang="en-US" sz="2800" dirty="0">
                <a:ln w="22225">
                  <a:noFill/>
                </a:ln>
                <a:solidFill>
                  <a:srgbClr val="FFC000">
                    <a:lumMod val="20000"/>
                    <a:lumOff val="80000"/>
                  </a:srgbClr>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cs typeface="+mn-ea"/>
              </a:rPr>
              <a:t>药学系教师支部</a:t>
            </a:r>
          </a:p>
        </p:txBody>
      </p:sp>
    </p:spTree>
    <p:extLst>
      <p:ext uri="{BB962C8B-B14F-4D97-AF65-F5344CB8AC3E}">
        <p14:creationId xmlns:p14="http://schemas.microsoft.com/office/powerpoint/2010/main" val="80335665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childTnLst>
                          </p:cTn>
                        </p:par>
                        <p:par>
                          <p:cTn id="13" fill="hold">
                            <p:stCondLst>
                              <p:cond delay="500"/>
                            </p:stCondLst>
                            <p:childTnLst>
                              <p:par>
                                <p:cTn id="14" presetID="23" presetClass="entr" presetSubtype="36"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1000" fill="hold"/>
                                        <p:tgtEl>
                                          <p:spTgt spid="19"/>
                                        </p:tgtEl>
                                        <p:attrNameLst>
                                          <p:attrName>ppt_w</p:attrName>
                                        </p:attrNameLst>
                                      </p:cBhvr>
                                      <p:tavLst>
                                        <p:tav tm="0">
                                          <p:val>
                                            <p:strVal val="(6*min(max(#ppt_w*#ppt_h,.3),1)-7.4)/-.7*#ppt_w"/>
                                          </p:val>
                                        </p:tav>
                                        <p:tav tm="100000">
                                          <p:val>
                                            <p:strVal val="#ppt_w"/>
                                          </p:val>
                                        </p:tav>
                                      </p:tavLst>
                                    </p:anim>
                                    <p:anim calcmode="lin" valueType="num">
                                      <p:cBhvr>
                                        <p:cTn id="17" dur="1000" fill="hold"/>
                                        <p:tgtEl>
                                          <p:spTgt spid="19"/>
                                        </p:tgtEl>
                                        <p:attrNameLst>
                                          <p:attrName>ppt_h</p:attrName>
                                        </p:attrNameLst>
                                      </p:cBhvr>
                                      <p:tavLst>
                                        <p:tav tm="0">
                                          <p:val>
                                            <p:strVal val="(6*min(max(#ppt_w*#ppt_h,.3),1)-7.4)/-.7*#ppt_h"/>
                                          </p:val>
                                        </p:tav>
                                        <p:tav tm="100000">
                                          <p:val>
                                            <p:strVal val="#ppt_h"/>
                                          </p:val>
                                        </p:tav>
                                      </p:tavLst>
                                    </p:anim>
                                    <p:anim calcmode="lin" valueType="num">
                                      <p:cBhvr>
                                        <p:cTn id="18" dur="1000" fill="hold"/>
                                        <p:tgtEl>
                                          <p:spTgt spid="19"/>
                                        </p:tgtEl>
                                        <p:attrNameLst>
                                          <p:attrName>ppt_x</p:attrName>
                                        </p:attrNameLst>
                                      </p:cBhvr>
                                      <p:tavLst>
                                        <p:tav tm="0">
                                          <p:val>
                                            <p:fltVal val="0.5"/>
                                          </p:val>
                                        </p:tav>
                                        <p:tav tm="100000">
                                          <p:val>
                                            <p:strVal val="#ppt_x"/>
                                          </p:val>
                                        </p:tav>
                                      </p:tavLst>
                                    </p:anim>
                                    <p:anim calcmode="lin" valueType="num">
                                      <p:cBhvr>
                                        <p:cTn id="19" dur="1000" fill="hold"/>
                                        <p:tgtEl>
                                          <p:spTgt spid="1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2"/>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337163" cy="1145084"/>
          </a:xfrm>
          <a:prstGeom prst="rect">
            <a:avLst/>
          </a:prstGeom>
        </p:spPr>
      </p:pic>
      <p:sp>
        <p:nvSpPr>
          <p:cNvPr id="7" name="矩形 6"/>
          <p:cNvSpPr/>
          <p:nvPr/>
        </p:nvSpPr>
        <p:spPr>
          <a:xfrm>
            <a:off x="1349985" y="965273"/>
            <a:ext cx="9930130" cy="6286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5" b="1" dirty="0">
                <a:solidFill>
                  <a:schemeClr val="bg1"/>
                </a:solidFill>
                <a:latin typeface="微软雅黑" panose="020B0503020204020204" pitchFamily="34" charset="-122"/>
                <a:ea typeface="微软雅黑" panose="020B0503020204020204" pitchFamily="34" charset="-122"/>
                <a:cs typeface="+mn-ea"/>
                <a:sym typeface="+mn-lt"/>
              </a:rPr>
              <a:t>（一）意识形态工作对于巩固党的执政地位极端重要</a:t>
            </a:r>
          </a:p>
        </p:txBody>
      </p:sp>
      <p:sp>
        <p:nvSpPr>
          <p:cNvPr id="8" name="文本框 7"/>
          <p:cNvSpPr txBox="1"/>
          <p:nvPr/>
        </p:nvSpPr>
        <p:spPr>
          <a:xfrm>
            <a:off x="1349862" y="1813209"/>
            <a:ext cx="9930373" cy="646331"/>
          </a:xfrm>
          <a:prstGeom prst="rect">
            <a:avLst/>
          </a:prstGeom>
          <a:noFill/>
        </p:spPr>
        <p:txBody>
          <a:bodyPr wrap="square">
            <a:spAutoFit/>
          </a:bodyPr>
          <a:lstStyle/>
          <a:p>
            <a:pPr>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中国的问题关键在党</a:t>
            </a:r>
          </a:p>
          <a:p>
            <a:pPr>
              <a:defRP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坚持党的领导，巩固党的执政地位，是推进中国特色社会主义伟大事业的根本保证。</a:t>
            </a:r>
          </a:p>
        </p:txBody>
      </p:sp>
      <p:sp>
        <p:nvSpPr>
          <p:cNvPr id="9" name="文本框 8"/>
          <p:cNvSpPr txBox="1"/>
          <p:nvPr/>
        </p:nvSpPr>
        <p:spPr>
          <a:xfrm>
            <a:off x="1337163" y="2449947"/>
            <a:ext cx="9930373" cy="133882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当前，影响我们党执政地位巩固的因素非常多：</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长期执政、改革开放、市场经济、外部环境</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等四个挑战</a:t>
            </a:r>
          </a:p>
          <a:p>
            <a:pPr marL="285750" indent="-285750">
              <a:lnSpc>
                <a:spcPct val="15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四个危险：</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精神懈息、能力不足、脱离群众、消极腐败</a:t>
            </a:r>
          </a:p>
        </p:txBody>
      </p:sp>
      <p:sp>
        <p:nvSpPr>
          <p:cNvPr id="10" name="文本框 9"/>
          <p:cNvSpPr txBox="1"/>
          <p:nvPr/>
        </p:nvSpPr>
        <p:spPr>
          <a:xfrm>
            <a:off x="1349861" y="3873202"/>
            <a:ext cx="9930372" cy="1857753"/>
          </a:xfrm>
          <a:prstGeom prst="rect">
            <a:avLst/>
          </a:prstGeom>
          <a:noFill/>
        </p:spPr>
        <p:txBody>
          <a:bodyPr wrap="square">
            <a:spAutoFit/>
          </a:bodyPr>
          <a:lstStyle/>
          <a:p>
            <a:pPr algn="just">
              <a:lnSpc>
                <a:spcPct val="130000"/>
              </a:lnSpc>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无论是应对外部的挑战，还是解决内部的危险，都需要不断巩固马克思主义在意识形态领域的指导地位，都需要增强广大党员干部马克思主义的理论修养，把学好马列主义作为自己的看家本领和必修课。思想防线一旦被突破，其他防线就很难守住。巩固党的执政地位，必须大力加强党的思想理论建设，这是应对一切挑战风险的基础和前提。由此可见，意识形态工作决定着党的前途命运，巩固党的执政地位必须高度重视意识形态工作。</a:t>
            </a:r>
          </a:p>
        </p:txBody>
      </p:sp>
    </p:spTree>
    <p:extLst>
      <p:ext uri="{BB962C8B-B14F-4D97-AF65-F5344CB8AC3E}">
        <p14:creationId xmlns:p14="http://schemas.microsoft.com/office/powerpoint/2010/main" val="252934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7" name="矩形 6"/>
          <p:cNvSpPr/>
          <p:nvPr/>
        </p:nvSpPr>
        <p:spPr>
          <a:xfrm>
            <a:off x="1651916" y="834110"/>
            <a:ext cx="9158838" cy="6286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5"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（二）意识形态工作对维护国家的长治久安极端重要</a:t>
            </a:r>
          </a:p>
        </p:txBody>
      </p:sp>
      <p:sp>
        <p:nvSpPr>
          <p:cNvPr id="8" name="文本框 7"/>
          <p:cNvSpPr txBox="1"/>
          <p:nvPr/>
        </p:nvSpPr>
        <p:spPr>
          <a:xfrm>
            <a:off x="1501202" y="1653807"/>
            <a:ext cx="9930373" cy="646331"/>
          </a:xfrm>
          <a:prstGeom prst="rect">
            <a:avLst/>
          </a:prstGeom>
          <a:noFill/>
        </p:spPr>
        <p:txBody>
          <a:bodyPr wrap="square">
            <a:spAutoFit/>
          </a:bodyPr>
          <a:lstStyle/>
          <a:p>
            <a:pPr>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目前我国正处在</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一个快速发展期、社会转型期、改革攻坚期，各种社会矛盾相互交织，很容易造成社会的不稳定。</a:t>
            </a:r>
          </a:p>
        </p:txBody>
      </p:sp>
      <p:sp>
        <p:nvSpPr>
          <p:cNvPr id="9" name="文本框 8"/>
          <p:cNvSpPr txBox="1"/>
          <p:nvPr/>
        </p:nvSpPr>
        <p:spPr>
          <a:xfrm>
            <a:off x="1488503" y="2290545"/>
            <a:ext cx="9930373" cy="2120902"/>
          </a:xfrm>
          <a:prstGeom prst="rect">
            <a:avLst/>
          </a:prstGeom>
          <a:noFill/>
        </p:spPr>
        <p:txBody>
          <a:bodyPr wrap="square">
            <a:spAutoFit/>
          </a:bodyPr>
          <a:lstStyle/>
          <a:p>
            <a:pPr>
              <a:lnSpc>
                <a:spcPct val="150000"/>
              </a:lnSpc>
              <a:buClr>
                <a:srgbClr val="C91118"/>
              </a:buClr>
              <a:defRPr/>
            </a:pPr>
            <a:r>
              <a:rPr lang="zh-CN" altLang="en-US" b="1" dirty="0">
                <a:solidFill>
                  <a:srgbClr val="C00000"/>
                </a:solidFill>
                <a:latin typeface="微软雅黑" panose="020B0503020204020204" pitchFamily="34" charset="-122"/>
                <a:ea typeface="微软雅黑" panose="020B0503020204020204" pitchFamily="34" charset="-122"/>
                <a:cs typeface="+mn-ea"/>
                <a:sym typeface="+mn-lt"/>
              </a:rPr>
              <a:t>国家的长治久安与社会的安定和谐亟须意识形态工作发挥其特殊的作用</a:t>
            </a:r>
          </a:p>
          <a:p>
            <a:pPr>
              <a:lnSpc>
                <a:spcPct val="150000"/>
              </a:lnSpc>
              <a:buClr>
                <a:srgbClr val="C91118"/>
              </a:buClr>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为社会稳定提供团结奋斗的共同思想基础</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a:lnSpc>
                <a:spcPct val="150000"/>
              </a:lnSpc>
              <a:buClr>
                <a:srgbClr val="C91118"/>
              </a:buClr>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为社会成员指出正确明晰的前进方向，划清是非界限，澄清模糊认识，理顺社会情绪，凝聚改革共识，</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a:lnSpc>
                <a:spcPct val="150000"/>
              </a:lnSpc>
              <a:buClr>
                <a:srgbClr val="C91118"/>
              </a:buClr>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最终为改革发展和社会稳定提供思想引领、舆论推动、精神激励和文化支撑。</a:t>
            </a:r>
          </a:p>
        </p:txBody>
      </p:sp>
      <p:sp>
        <p:nvSpPr>
          <p:cNvPr id="10" name="文本框 9"/>
          <p:cNvSpPr txBox="1"/>
          <p:nvPr/>
        </p:nvSpPr>
        <p:spPr>
          <a:xfrm>
            <a:off x="1488504" y="4439329"/>
            <a:ext cx="9930372" cy="1289905"/>
          </a:xfrm>
          <a:prstGeom prst="rect">
            <a:avLst/>
          </a:prstGeom>
          <a:noFill/>
        </p:spPr>
        <p:txBody>
          <a:bodyPr wrap="square">
            <a:spAutoFit/>
          </a:bodyPr>
          <a:lstStyle/>
          <a:p>
            <a:pPr algn="just">
              <a:lnSpc>
                <a:spcPct val="150000"/>
              </a:lnSpc>
            </a:pPr>
            <a:r>
              <a:rPr lang="zh-CN" altLang="en-US" dirty="0">
                <a:latin typeface="微软雅黑" panose="020B0503020204020204" pitchFamily="34" charset="-122"/>
                <a:ea typeface="微软雅黑" panose="020B0503020204020204" pitchFamily="34" charset="-122"/>
                <a:cs typeface="+mn-ea"/>
                <a:sym typeface="+mn-lt"/>
              </a:rPr>
              <a:t>由此可见，意识形态工作围绕中心、服从大局，坚持团结稳定鼓劲、正面宣传为主，向全社会提供大量的凝聚人心、推动发展、维护稳定的正能量，实现国家的长治久安也必须高度重视意识形态工作。</a:t>
            </a:r>
          </a:p>
        </p:txBody>
      </p:sp>
    </p:spTree>
    <p:extLst>
      <p:ext uri="{BB962C8B-B14F-4D97-AF65-F5344CB8AC3E}">
        <p14:creationId xmlns:p14="http://schemas.microsoft.com/office/powerpoint/2010/main" val="380128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7" name="矩形 6"/>
          <p:cNvSpPr/>
          <p:nvPr/>
        </p:nvSpPr>
        <p:spPr>
          <a:xfrm>
            <a:off x="1556212" y="827212"/>
            <a:ext cx="9378878" cy="6286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5" b="1" dirty="0">
                <a:solidFill>
                  <a:schemeClr val="bg1"/>
                </a:solidFill>
                <a:latin typeface="微软雅黑" panose="020B0503020204020204" pitchFamily="34" charset="-122"/>
                <a:ea typeface="微软雅黑" panose="020B0503020204020204" pitchFamily="34" charset="-122"/>
                <a:cs typeface="+mn-ea"/>
                <a:sym typeface="+mn-lt"/>
              </a:rPr>
              <a:t>（三）意识形态工作对于实现民族复兴的中国梦极端重要</a:t>
            </a:r>
          </a:p>
        </p:txBody>
      </p:sp>
      <p:sp>
        <p:nvSpPr>
          <p:cNvPr id="8" name="文本框 7"/>
          <p:cNvSpPr txBox="1"/>
          <p:nvPr/>
        </p:nvSpPr>
        <p:spPr>
          <a:xfrm>
            <a:off x="1349861" y="1692490"/>
            <a:ext cx="9930373" cy="400110"/>
          </a:xfrm>
          <a:prstGeom prst="rect">
            <a:avLst/>
          </a:prstGeom>
          <a:noFill/>
        </p:spPr>
        <p:txBody>
          <a:bodyPr wrap="square">
            <a:spAutoFit/>
          </a:bodyPr>
          <a:lstStyle/>
          <a:p>
            <a:pPr>
              <a:defRPr/>
            </a:pPr>
            <a:r>
              <a:rPr lang="zh-CN" altLang="en-US" sz="2000" b="1" dirty="0">
                <a:solidFill>
                  <a:srgbClr val="C91118"/>
                </a:solidFill>
                <a:latin typeface="微软雅黑" panose="020B0503020204020204" pitchFamily="34" charset="-122"/>
                <a:ea typeface="微软雅黑" panose="020B0503020204020204" pitchFamily="34" charset="-122"/>
                <a:cs typeface="+mn-ea"/>
                <a:sym typeface="+mn-lt"/>
              </a:rPr>
              <a:t>中国梦贯通历史、现在和未来，连接国家、集体与个人，是当代中国人的精神旗帜。</a:t>
            </a:r>
          </a:p>
        </p:txBody>
      </p:sp>
      <p:sp>
        <p:nvSpPr>
          <p:cNvPr id="9" name="文本框 8"/>
          <p:cNvSpPr txBox="1"/>
          <p:nvPr/>
        </p:nvSpPr>
        <p:spPr>
          <a:xfrm>
            <a:off x="1349862" y="2329228"/>
            <a:ext cx="9930373" cy="400110"/>
          </a:xfrm>
          <a:prstGeom prst="rect">
            <a:avLst/>
          </a:prstGeom>
          <a:noFill/>
        </p:spPr>
        <p:txBody>
          <a:bodyPr wrap="square">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实现中国梦必须</a:t>
            </a:r>
          </a:p>
        </p:txBody>
      </p:sp>
      <p:sp>
        <p:nvSpPr>
          <p:cNvPr id="10" name="文本框 9"/>
          <p:cNvSpPr txBox="1"/>
          <p:nvPr/>
        </p:nvSpPr>
        <p:spPr>
          <a:xfrm>
            <a:off x="1337163" y="4478012"/>
            <a:ext cx="9930372" cy="874407"/>
          </a:xfrm>
          <a:prstGeom prst="rect">
            <a:avLst/>
          </a:prstGeom>
          <a:noFill/>
        </p:spPr>
        <p:txBody>
          <a:bodyPr wrap="square">
            <a:spAutoFit/>
          </a:bodyPr>
          <a:lstStyle/>
          <a:p>
            <a:pPr algn="just">
              <a:lnSpc>
                <a:spcPct val="150000"/>
              </a:lnSpc>
            </a:pPr>
            <a:r>
              <a:rPr lang="zh-CN" altLang="en-US" dirty="0">
                <a:latin typeface="微软雅黑" panose="020B0503020204020204" pitchFamily="34" charset="-122"/>
                <a:ea typeface="微软雅黑" panose="020B0503020204020204" pitchFamily="34" charset="-122"/>
                <a:cs typeface="+mn-ea"/>
                <a:sym typeface="+mn-lt"/>
              </a:rPr>
              <a:t>以上所讲的各项工作，实质上都是意识形态领域的工作。由此可见，为实现中华民族伟大复兴的中国梦而努力奋斗必须与意识形态工作紧密结合，把意识形态工作放到更加突出的位置。</a:t>
            </a:r>
          </a:p>
        </p:txBody>
      </p:sp>
      <p:sp>
        <p:nvSpPr>
          <p:cNvPr id="11" name="文本框 10"/>
          <p:cNvSpPr txBox="1"/>
          <p:nvPr/>
        </p:nvSpPr>
        <p:spPr>
          <a:xfrm>
            <a:off x="1349863" y="2867086"/>
            <a:ext cx="9930372" cy="1508105"/>
          </a:xfrm>
          <a:prstGeom prst="rect">
            <a:avLst/>
          </a:prstGeom>
          <a:noFill/>
        </p:spPr>
        <p:txBody>
          <a:bodyPr wrap="square">
            <a:spAutoFit/>
          </a:bodyPr>
          <a:lstStyle/>
          <a:p>
            <a:pPr marL="285750" indent="-285750">
              <a:buFont typeface="Arial" panose="020B0604020202020204" pitchFamily="34" charset="0"/>
              <a:buChar cha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坚持中国道路</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必须向人们讲清楚，，中国特色社会主义道路根植于中华文化的沃土，反映着中国人民的共同愿望。</a:t>
            </a:r>
          </a:p>
          <a:p>
            <a:pPr marL="285750" indent="-285750">
              <a:buFont typeface="Arial" panose="020B0604020202020204" pitchFamily="34" charset="0"/>
              <a:buChar cha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弘扬中国精神</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让全社会的成员坚定中国特色社会主义的道路自信、制度自信、理论自信和文化自信。</a:t>
            </a:r>
          </a:p>
          <a:p>
            <a:pPr marL="285750" indent="-285750">
              <a:buFont typeface="Arial" panose="020B0604020202020204" pitchFamily="34" charset="0"/>
              <a:buChar cha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凝聚中国力量</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在社会主义核心价值观的引领下，汇聚民智，凝聚民力，万众一心，攻坚克难。</a:t>
            </a:r>
          </a:p>
        </p:txBody>
      </p:sp>
    </p:spTree>
    <p:extLst>
      <p:ext uri="{BB962C8B-B14F-4D97-AF65-F5344CB8AC3E}">
        <p14:creationId xmlns:p14="http://schemas.microsoft.com/office/powerpoint/2010/main" val="207093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7" name="矩形 6"/>
          <p:cNvSpPr/>
          <p:nvPr/>
        </p:nvSpPr>
        <p:spPr>
          <a:xfrm>
            <a:off x="1665343" y="863180"/>
            <a:ext cx="8742270" cy="6286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cs typeface="+mn-ea"/>
                <a:sym typeface="+mn-lt"/>
              </a:rPr>
              <a:t>（四）意识形态工作对于调动群众的积极性主动性创造性极端重要</a:t>
            </a:r>
          </a:p>
        </p:txBody>
      </p:sp>
      <p:sp>
        <p:nvSpPr>
          <p:cNvPr id="8" name="文本框 7"/>
          <p:cNvSpPr txBox="1"/>
          <p:nvPr/>
        </p:nvSpPr>
        <p:spPr>
          <a:xfrm>
            <a:off x="1071291" y="1824783"/>
            <a:ext cx="9930373" cy="400110"/>
          </a:xfrm>
          <a:prstGeom prst="rect">
            <a:avLst/>
          </a:prstGeom>
          <a:noFill/>
        </p:spPr>
        <p:txBody>
          <a:bodyPr wrap="square">
            <a:spAutoFit/>
          </a:bodyPr>
          <a:lstStyle/>
          <a:p>
            <a:pPr>
              <a:defRPr/>
            </a:pPr>
            <a:r>
              <a:rPr lang="zh-CN" altLang="en-US" sz="2000" b="1" dirty="0">
                <a:solidFill>
                  <a:srgbClr val="C91118"/>
                </a:solidFill>
                <a:latin typeface="微软雅黑" panose="020B0503020204020204" pitchFamily="34" charset="-122"/>
                <a:ea typeface="微软雅黑" panose="020B0503020204020204" pitchFamily="34" charset="-122"/>
                <a:cs typeface="+mn-ea"/>
                <a:sym typeface="+mn-lt"/>
              </a:rPr>
              <a:t>人民群众是历史的创造者，共产党人只有动员和依靠群众才能成就惊天动地的伟业。</a:t>
            </a:r>
          </a:p>
        </p:txBody>
      </p:sp>
      <p:sp>
        <p:nvSpPr>
          <p:cNvPr id="9" name="文本框 8"/>
          <p:cNvSpPr txBox="1"/>
          <p:nvPr/>
        </p:nvSpPr>
        <p:spPr>
          <a:xfrm>
            <a:off x="1071292" y="2461521"/>
            <a:ext cx="9930373" cy="400110"/>
          </a:xfrm>
          <a:prstGeom prst="rect">
            <a:avLst/>
          </a:prstGeom>
          <a:noFill/>
        </p:spPr>
        <p:txBody>
          <a:bodyPr wrap="square">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新形势下如何调动人民群众的积极性？</a:t>
            </a:r>
          </a:p>
        </p:txBody>
      </p:sp>
      <p:sp>
        <p:nvSpPr>
          <p:cNvPr id="10" name="文本框 9"/>
          <p:cNvSpPr txBox="1"/>
          <p:nvPr/>
        </p:nvSpPr>
        <p:spPr>
          <a:xfrm>
            <a:off x="1058593" y="4486013"/>
            <a:ext cx="9930372" cy="1061381"/>
          </a:xfrm>
          <a:prstGeom prst="rect">
            <a:avLst/>
          </a:prstGeom>
          <a:noFill/>
        </p:spPr>
        <p:txBody>
          <a:bodyPr wrap="square">
            <a:spAutoFit/>
          </a:bodyPr>
          <a:lstStyle/>
          <a:p>
            <a:pPr>
              <a:lnSpc>
                <a:spcPct val="120000"/>
              </a:lnSpc>
            </a:pPr>
            <a:r>
              <a:rPr lang="zh-CN" altLang="en-US" dirty="0">
                <a:latin typeface="微软雅黑" panose="020B0503020204020204" pitchFamily="34" charset="-122"/>
                <a:ea typeface="微软雅黑" panose="020B0503020204020204" pitchFamily="34" charset="-122"/>
                <a:cs typeface="+mn-ea"/>
                <a:sym typeface="+mn-lt"/>
              </a:rPr>
              <a:t>充分发挥意识形态工作引领人、教育人、激励人、鼓舞人的特殊功能，调动每一个社会成员的工作热情。意识形态工作是动员和调动群众的重要武器，在新形势下应当坚持好、运用好，高度重视意识形态工作在动员调动群众中的重要价值。</a:t>
            </a:r>
          </a:p>
        </p:txBody>
      </p:sp>
      <p:sp>
        <p:nvSpPr>
          <p:cNvPr id="11" name="文本框 10"/>
          <p:cNvSpPr txBox="1"/>
          <p:nvPr/>
        </p:nvSpPr>
        <p:spPr>
          <a:xfrm>
            <a:off x="1071293" y="2819453"/>
            <a:ext cx="9930372" cy="874407"/>
          </a:xfrm>
          <a:prstGeom prst="rect">
            <a:avLst/>
          </a:prstGeom>
          <a:noFill/>
        </p:spPr>
        <p:txBody>
          <a:bodyPr wrap="square">
            <a:spAutoFit/>
          </a:bodyPr>
          <a:lstStyle/>
          <a:p>
            <a:pPr>
              <a:lnSpc>
                <a:spcPct val="150000"/>
              </a:lnSpc>
              <a:buClr>
                <a:srgbClr val="C91118"/>
              </a:buClr>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除了制定正确的路线方针政策、关注民生和社会建设、给群众以看得见的物质利益以外还必须注意思想文化和精神的力量善于以</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12" name="组合 11"/>
          <p:cNvGrpSpPr/>
          <p:nvPr/>
        </p:nvGrpSpPr>
        <p:grpSpPr>
          <a:xfrm>
            <a:off x="1143511" y="3778564"/>
            <a:ext cx="9908129" cy="525461"/>
            <a:chOff x="1220788" y="4165134"/>
            <a:chExt cx="9908129" cy="525461"/>
          </a:xfrm>
          <a:solidFill>
            <a:srgbClr val="C00000"/>
          </a:solidFill>
        </p:grpSpPr>
        <p:sp>
          <p:nvSpPr>
            <p:cNvPr id="13" name="箭头: 五边形 2"/>
            <p:cNvSpPr/>
            <p:nvPr/>
          </p:nvSpPr>
          <p:spPr>
            <a:xfrm>
              <a:off x="1220788" y="4165134"/>
              <a:ext cx="2208245" cy="525461"/>
            </a:xfrm>
            <a:prstGeom prst="homePlat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chemeClr val="bg1"/>
                  </a:solidFill>
                  <a:latin typeface="微软雅黑" panose="020B0503020204020204" pitchFamily="34" charset="-122"/>
                  <a:ea typeface="微软雅黑" panose="020B0503020204020204" pitchFamily="34" charset="-122"/>
                  <a:cs typeface="+mn-ea"/>
                  <a:sym typeface="+mn-lt"/>
                </a:rPr>
                <a:t>科学的理论武装人</a:t>
              </a:r>
            </a:p>
          </p:txBody>
        </p:sp>
        <p:sp>
          <p:nvSpPr>
            <p:cNvPr id="14" name="箭头: V 形 9"/>
            <p:cNvSpPr/>
            <p:nvPr/>
          </p:nvSpPr>
          <p:spPr>
            <a:xfrm>
              <a:off x="3487606" y="4243952"/>
              <a:ext cx="241239" cy="3678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E71E17"/>
                </a:solidFill>
                <a:latin typeface="微软雅黑" panose="020B0503020204020204" pitchFamily="34" charset="-122"/>
                <a:ea typeface="微软雅黑" panose="020B0503020204020204" pitchFamily="34" charset="-122"/>
                <a:cs typeface="+mn-ea"/>
                <a:sym typeface="+mn-lt"/>
              </a:endParaRPr>
            </a:p>
          </p:txBody>
        </p:sp>
        <p:sp>
          <p:nvSpPr>
            <p:cNvPr id="15" name="箭头: 五边形 11"/>
            <p:cNvSpPr/>
            <p:nvPr/>
          </p:nvSpPr>
          <p:spPr>
            <a:xfrm>
              <a:off x="3787416" y="4165134"/>
              <a:ext cx="2208245" cy="525461"/>
            </a:xfrm>
            <a:prstGeom prst="homePlat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chemeClr val="bg1"/>
                  </a:solidFill>
                  <a:latin typeface="微软雅黑" panose="020B0503020204020204" pitchFamily="34" charset="-122"/>
                  <a:ea typeface="微软雅黑" panose="020B0503020204020204" pitchFamily="34" charset="-122"/>
                  <a:cs typeface="+mn-ea"/>
                  <a:sym typeface="+mn-lt"/>
                </a:rPr>
                <a:t>正确的舆论引导人</a:t>
              </a:r>
            </a:p>
          </p:txBody>
        </p:sp>
        <p:sp>
          <p:nvSpPr>
            <p:cNvPr id="16" name="箭头: V 形 13"/>
            <p:cNvSpPr/>
            <p:nvPr/>
          </p:nvSpPr>
          <p:spPr>
            <a:xfrm>
              <a:off x="6054234" y="4243952"/>
              <a:ext cx="241239" cy="3678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E71E17"/>
                </a:solidFill>
                <a:latin typeface="微软雅黑" panose="020B0503020204020204" pitchFamily="34" charset="-122"/>
                <a:ea typeface="微软雅黑" panose="020B0503020204020204" pitchFamily="34" charset="-122"/>
                <a:cs typeface="+mn-ea"/>
                <a:sym typeface="+mn-lt"/>
              </a:endParaRPr>
            </a:p>
          </p:txBody>
        </p:sp>
        <p:sp>
          <p:nvSpPr>
            <p:cNvPr id="17" name="箭头: 五边形 14"/>
            <p:cNvSpPr/>
            <p:nvPr/>
          </p:nvSpPr>
          <p:spPr>
            <a:xfrm>
              <a:off x="6354044" y="4165134"/>
              <a:ext cx="2208245" cy="525461"/>
            </a:xfrm>
            <a:prstGeom prst="homePlat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chemeClr val="bg1"/>
                  </a:solidFill>
                  <a:latin typeface="微软雅黑" panose="020B0503020204020204" pitchFamily="34" charset="-122"/>
                  <a:ea typeface="微软雅黑" panose="020B0503020204020204" pitchFamily="34" charset="-122"/>
                  <a:cs typeface="+mn-ea"/>
                  <a:sym typeface="+mn-lt"/>
                </a:rPr>
                <a:t>优秀的作品鼓舞人</a:t>
              </a:r>
            </a:p>
          </p:txBody>
        </p:sp>
        <p:sp>
          <p:nvSpPr>
            <p:cNvPr id="18" name="箭头: V 形 15"/>
            <p:cNvSpPr/>
            <p:nvPr/>
          </p:nvSpPr>
          <p:spPr>
            <a:xfrm>
              <a:off x="8620862" y="4243952"/>
              <a:ext cx="241239" cy="3678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E71E17"/>
                </a:solidFill>
                <a:latin typeface="微软雅黑" panose="020B0503020204020204" pitchFamily="34" charset="-122"/>
                <a:ea typeface="微软雅黑" panose="020B0503020204020204" pitchFamily="34" charset="-122"/>
                <a:cs typeface="+mn-ea"/>
                <a:sym typeface="+mn-lt"/>
              </a:endParaRPr>
            </a:p>
          </p:txBody>
        </p:sp>
        <p:sp>
          <p:nvSpPr>
            <p:cNvPr id="19" name="箭头: 五边形 16"/>
            <p:cNvSpPr/>
            <p:nvPr/>
          </p:nvSpPr>
          <p:spPr>
            <a:xfrm>
              <a:off x="8920672" y="4165134"/>
              <a:ext cx="2208245" cy="525461"/>
            </a:xfrm>
            <a:prstGeom prst="homePlat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chemeClr val="bg1"/>
                  </a:solidFill>
                  <a:latin typeface="微软雅黑" panose="020B0503020204020204" pitchFamily="34" charset="-122"/>
                  <a:ea typeface="微软雅黑" panose="020B0503020204020204" pitchFamily="34" charset="-122"/>
                  <a:cs typeface="+mn-ea"/>
                  <a:sym typeface="+mn-lt"/>
                </a:rPr>
                <a:t>崇高的精神塑造人</a:t>
              </a:r>
            </a:p>
          </p:txBody>
        </p:sp>
      </p:grpSp>
    </p:spTree>
    <p:extLst>
      <p:ext uri="{BB962C8B-B14F-4D97-AF65-F5344CB8AC3E}">
        <p14:creationId xmlns:p14="http://schemas.microsoft.com/office/powerpoint/2010/main" val="68785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6" name="矩形 5"/>
          <p:cNvSpPr/>
          <p:nvPr/>
        </p:nvSpPr>
        <p:spPr>
          <a:xfrm>
            <a:off x="2060575" y="1488440"/>
            <a:ext cx="7922260" cy="831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4800" b="0" i="0" u="none" strike="noStrike" kern="1200" cap="none" spc="0" normalizeH="0" baseline="0" noProof="0" dirty="0">
                <a:ln>
                  <a:noFill/>
                </a:ln>
                <a:solidFill>
                  <a:srgbClr val="FBEBCA"/>
                </a:solidFill>
                <a:effectLst>
                  <a:outerShdw blurRad="38100" dist="38100" dir="2700000" algn="tl">
                    <a:srgbClr val="000000">
                      <a:alpha val="43137"/>
                    </a:srgbClr>
                  </a:outerShdw>
                </a:effectLst>
                <a:uLnTx/>
                <a:uFillTx/>
                <a:latin typeface="方正粗黑宋简体" panose="02000000000000000000" pitchFamily="2" charset="-122"/>
                <a:ea typeface="方正粗黑宋简体" panose="02000000000000000000" pitchFamily="2" charset="-122"/>
                <a:cs typeface="+mn-cs"/>
              </a:rPr>
              <a:t>第三章节</a:t>
            </a:r>
          </a:p>
        </p:txBody>
      </p:sp>
      <p:sp>
        <p:nvSpPr>
          <p:cNvPr id="8" name="矩形 7"/>
          <p:cNvSpPr/>
          <p:nvPr/>
        </p:nvSpPr>
        <p:spPr>
          <a:xfrm>
            <a:off x="1982015" y="2486599"/>
            <a:ext cx="8516259" cy="923330"/>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FFC000">
                    <a:lumMod val="20000"/>
                    <a:lumOff val="80000"/>
                  </a:srgbClr>
                </a:solidFill>
                <a:effectLst>
                  <a:outerShdw blurRad="38100" dist="38100" dir="2700000" algn="tl">
                    <a:srgbClr val="000000">
                      <a:alpha val="43137"/>
                    </a:srgbClr>
                  </a:outerShdw>
                </a:effectLst>
                <a:uLnTx/>
                <a:uFillTx/>
                <a:latin typeface="方正粗黑宋简体" panose="02000000000000000000" pitchFamily="2" charset="-122"/>
                <a:ea typeface="方正粗黑宋简体" panose="02000000000000000000" pitchFamily="2" charset="-122"/>
                <a:cs typeface="+mn-ea"/>
                <a:sym typeface="+mn-lt"/>
              </a:rPr>
              <a:t>意识形态工作的主要任务</a:t>
            </a:r>
            <a:endParaRPr kumimoji="0" lang="zh-CN" altLang="en-US" sz="4000" b="0" i="0" u="none" strike="noStrike" kern="1200" cap="none" spc="0" normalizeH="0" baseline="0" noProof="0" dirty="0">
              <a:ln>
                <a:noFill/>
              </a:ln>
              <a:solidFill>
                <a:srgbClr val="FFC000">
                  <a:lumMod val="20000"/>
                  <a:lumOff val="80000"/>
                </a:srgbClr>
              </a:solidFill>
              <a:effectLst>
                <a:outerShdw blurRad="38100" dist="38100" dir="2700000" algn="tl">
                  <a:srgbClr val="000000">
                    <a:alpha val="43137"/>
                  </a:srgbClr>
                </a:outerShdw>
              </a:effectLst>
              <a:uLnTx/>
              <a:uFillTx/>
              <a:latin typeface="方正粗黑宋简体" panose="02000000000000000000" pitchFamily="2" charset="-122"/>
              <a:ea typeface="方正粗黑宋简体" panose="02000000000000000000" pitchFamily="2" charset="-122"/>
              <a:cs typeface="+mn-ea"/>
              <a:sym typeface="+mn-lt"/>
            </a:endParaRPr>
          </a:p>
        </p:txBody>
      </p:sp>
    </p:spTree>
    <p:extLst>
      <p:ext uri="{BB962C8B-B14F-4D97-AF65-F5344CB8AC3E}">
        <p14:creationId xmlns:p14="http://schemas.microsoft.com/office/powerpoint/2010/main" val="1755911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drap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7" name="文本框 6"/>
          <p:cNvSpPr txBox="1"/>
          <p:nvPr/>
        </p:nvSpPr>
        <p:spPr>
          <a:xfrm>
            <a:off x="1289935" y="568995"/>
            <a:ext cx="6096000" cy="369332"/>
          </a:xfrm>
          <a:prstGeom prst="rect">
            <a:avLst/>
          </a:prstGeom>
          <a:noFill/>
        </p:spPr>
        <p:txBody>
          <a:bodyPr wrap="square">
            <a:spAutoFit/>
          </a:bodyPr>
          <a:lstStyle/>
          <a:p>
            <a:pPr marL="285750" indent="-285750" defTabSz="1219200">
              <a:buFont typeface="Wingdings" panose="05000000000000000000" pitchFamily="2" charset="2"/>
              <a:buChar char="n"/>
              <a:defRPr/>
            </a:pPr>
            <a:r>
              <a:rPr lang="zh-CN" altLang="en-US" sz="1800" dirty="0">
                <a:solidFill>
                  <a:srgbClr val="C00000"/>
                </a:solidFill>
                <a:latin typeface="方正粗黑宋简体" panose="02000000000000000000" pitchFamily="2" charset="-122"/>
                <a:ea typeface="方正粗黑宋简体" panose="02000000000000000000" pitchFamily="2" charset="-122"/>
                <a:cs typeface="+mn-ea"/>
                <a:sym typeface="+mn-lt"/>
              </a:rPr>
              <a:t>意识形态工作的主要任务</a:t>
            </a:r>
            <a:endParaRPr lang="zh-CN" altLang="en-US" sz="1200" dirty="0">
              <a:solidFill>
                <a:srgbClr val="C00000"/>
              </a:solidFill>
              <a:latin typeface="方正粗黑宋简体" panose="02000000000000000000" pitchFamily="2" charset="-122"/>
              <a:ea typeface="方正粗黑宋简体" panose="02000000000000000000" pitchFamily="2" charset="-122"/>
              <a:cs typeface="+mn-ea"/>
              <a:sym typeface="+mn-lt"/>
            </a:endParaRPr>
          </a:p>
        </p:txBody>
      </p:sp>
      <p:sp>
        <p:nvSpPr>
          <p:cNvPr id="8" name="圆角矩形 5"/>
          <p:cNvSpPr/>
          <p:nvPr/>
        </p:nvSpPr>
        <p:spPr>
          <a:xfrm>
            <a:off x="661934" y="1183382"/>
            <a:ext cx="10676091" cy="986034"/>
          </a:xfrm>
          <a:prstGeom prst="roundRect">
            <a:avLst>
              <a:gd name="adj" fmla="val 50000"/>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做好意识形态工作，必须清楚知道有哪些具体任务，才能有针对性地完成各领域、各层次的意识形态工作，并对工作效果进行评价。</a:t>
            </a:r>
          </a:p>
        </p:txBody>
      </p:sp>
      <p:grpSp>
        <p:nvGrpSpPr>
          <p:cNvPr id="9" name="组合 8"/>
          <p:cNvGrpSpPr/>
          <p:nvPr/>
        </p:nvGrpSpPr>
        <p:grpSpPr>
          <a:xfrm>
            <a:off x="9550845" y="5291704"/>
            <a:ext cx="2075097" cy="1004822"/>
            <a:chOff x="9676216" y="4343400"/>
            <a:chExt cx="2075097" cy="1714271"/>
          </a:xfrm>
        </p:grpSpPr>
        <p:cxnSp>
          <p:nvCxnSpPr>
            <p:cNvPr id="10" name="直接连接符 9"/>
            <p:cNvCxnSpPr/>
            <p:nvPr/>
          </p:nvCxnSpPr>
          <p:spPr>
            <a:xfrm>
              <a:off x="11463396" y="4343400"/>
              <a:ext cx="0" cy="171427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9676216" y="5777348"/>
              <a:ext cx="207509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4049935" y="2367163"/>
            <a:ext cx="6394500" cy="3511051"/>
            <a:chOff x="4461367" y="2386881"/>
            <a:chExt cx="6394500" cy="3511051"/>
          </a:xfrm>
          <a:solidFill>
            <a:srgbClr val="C00000"/>
          </a:solidFill>
        </p:grpSpPr>
        <p:sp>
          <p:nvSpPr>
            <p:cNvPr id="13" name="箭头: 五边形 7"/>
            <p:cNvSpPr/>
            <p:nvPr/>
          </p:nvSpPr>
          <p:spPr>
            <a:xfrm>
              <a:off x="5519936" y="2426615"/>
              <a:ext cx="5335931" cy="525461"/>
            </a:xfrm>
            <a:prstGeom prst="homePlat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chemeClr val="bg1"/>
                  </a:solidFill>
                  <a:latin typeface="微软雅黑" panose="020B0503020204020204" pitchFamily="34" charset="-122"/>
                  <a:ea typeface="微软雅黑" panose="020B0503020204020204" pitchFamily="34" charset="-122"/>
                  <a:cs typeface="+mn-ea"/>
                  <a:sym typeface="+mn-lt"/>
                </a:rPr>
                <a:t>明确我们前进的方向</a:t>
              </a:r>
            </a:p>
          </p:txBody>
        </p:sp>
        <p:sp>
          <p:nvSpPr>
            <p:cNvPr id="14" name="矩形: 圆角 8"/>
            <p:cNvSpPr>
              <a:spLocks noChangeAspect="1"/>
            </p:cNvSpPr>
            <p:nvPr/>
          </p:nvSpPr>
          <p:spPr>
            <a:xfrm>
              <a:off x="4461367" y="2386881"/>
              <a:ext cx="576000" cy="576000"/>
            </a:xfrm>
            <a:prstGeom prst="roundRect">
              <a:avLst>
                <a:gd name="adj" fmla="val 50000"/>
              </a:avLst>
            </a:prstGeom>
            <a:grpFill/>
            <a:ln w="76200">
              <a:solidFill>
                <a:srgbClr val="C0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altLang="zh-CN" sz="1865" b="1" dirty="0">
                  <a:solidFill>
                    <a:schemeClr val="bg1"/>
                  </a:solidFill>
                  <a:latin typeface="微软雅黑" panose="020B0503020204020204" pitchFamily="34" charset="-122"/>
                  <a:ea typeface="微软雅黑" panose="020B0503020204020204" pitchFamily="34" charset="-122"/>
                  <a:cs typeface="+mn-ea"/>
                  <a:sym typeface="+mn-lt"/>
                </a:rPr>
                <a:t>1</a:t>
              </a:r>
              <a:endParaRPr lang="zh-CN" altLang="en-US" sz="1865" b="1" dirty="0">
                <a:solidFill>
                  <a:schemeClr val="bg1"/>
                </a:solidFill>
                <a:latin typeface="微软雅黑" panose="020B0503020204020204" pitchFamily="34" charset="-122"/>
                <a:ea typeface="微软雅黑" panose="020B0503020204020204" pitchFamily="34" charset="-122"/>
                <a:cs typeface="+mn-ea"/>
                <a:sym typeface="+mn-lt"/>
              </a:endParaRPr>
            </a:p>
          </p:txBody>
        </p:sp>
        <p:cxnSp>
          <p:nvCxnSpPr>
            <p:cNvPr id="15" name="直接连接符 14"/>
            <p:cNvCxnSpPr>
              <a:stCxn id="14" idx="2"/>
            </p:cNvCxnSpPr>
            <p:nvPr/>
          </p:nvCxnSpPr>
          <p:spPr>
            <a:xfrm>
              <a:off x="4749367" y="2962881"/>
              <a:ext cx="0" cy="2906408"/>
            </a:xfrm>
            <a:prstGeom prst="line">
              <a:avLst/>
            </a:prstGeom>
            <a:grpFill/>
            <a:ln>
              <a:solidFill>
                <a:srgbClr val="FF9500"/>
              </a:solidFill>
            </a:ln>
          </p:spPr>
          <p:style>
            <a:lnRef idx="1">
              <a:schemeClr val="accent1"/>
            </a:lnRef>
            <a:fillRef idx="0">
              <a:schemeClr val="accent1"/>
            </a:fillRef>
            <a:effectRef idx="0">
              <a:schemeClr val="accent1"/>
            </a:effectRef>
            <a:fontRef idx="minor">
              <a:schemeClr val="tx1"/>
            </a:fontRef>
          </p:style>
        </p:cxnSp>
        <p:sp>
          <p:nvSpPr>
            <p:cNvPr id="16" name="箭头: V 形 10"/>
            <p:cNvSpPr/>
            <p:nvPr/>
          </p:nvSpPr>
          <p:spPr>
            <a:xfrm>
              <a:off x="5155949" y="2552177"/>
              <a:ext cx="245409" cy="245409"/>
            </a:xfrm>
            <a:prstGeom prst="chevron">
              <a:avLst>
                <a:gd name="adj" fmla="val 3932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35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7" name="箭头: 五边形 11"/>
            <p:cNvSpPr/>
            <p:nvPr/>
          </p:nvSpPr>
          <p:spPr>
            <a:xfrm>
              <a:off x="5519936" y="3158250"/>
              <a:ext cx="5335931" cy="525461"/>
            </a:xfrm>
            <a:prstGeom prst="homePlat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chemeClr val="bg1"/>
                  </a:solidFill>
                  <a:latin typeface="微软雅黑" panose="020B0503020204020204" pitchFamily="34" charset="-122"/>
                  <a:ea typeface="微软雅黑" panose="020B0503020204020204" pitchFamily="34" charset="-122"/>
                  <a:cs typeface="+mn-ea"/>
                  <a:sym typeface="+mn-lt"/>
                </a:rPr>
                <a:t>推进马克思主义中国化时代化</a:t>
              </a:r>
            </a:p>
          </p:txBody>
        </p:sp>
        <p:sp>
          <p:nvSpPr>
            <p:cNvPr id="18" name="矩形: 圆角 12"/>
            <p:cNvSpPr>
              <a:spLocks noChangeAspect="1"/>
            </p:cNvSpPr>
            <p:nvPr/>
          </p:nvSpPr>
          <p:spPr>
            <a:xfrm>
              <a:off x="4461367" y="3118516"/>
              <a:ext cx="576000" cy="576000"/>
            </a:xfrm>
            <a:prstGeom prst="roundRect">
              <a:avLst>
                <a:gd name="adj" fmla="val 50000"/>
              </a:avLst>
            </a:prstGeom>
            <a:grpFill/>
            <a:ln w="76200">
              <a:solidFill>
                <a:srgbClr val="C0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altLang="zh-CN" sz="1865" b="1" dirty="0">
                  <a:solidFill>
                    <a:schemeClr val="bg1"/>
                  </a:solidFill>
                  <a:latin typeface="微软雅黑" panose="020B0503020204020204" pitchFamily="34" charset="-122"/>
                  <a:ea typeface="微软雅黑" panose="020B0503020204020204" pitchFamily="34" charset="-122"/>
                  <a:cs typeface="+mn-ea"/>
                  <a:sym typeface="+mn-lt"/>
                </a:rPr>
                <a:t>2</a:t>
              </a:r>
              <a:endParaRPr lang="zh-CN" altLang="en-US" sz="1865"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9" name="箭头: V 形 13"/>
            <p:cNvSpPr/>
            <p:nvPr/>
          </p:nvSpPr>
          <p:spPr>
            <a:xfrm>
              <a:off x="5155949" y="3283812"/>
              <a:ext cx="245409" cy="245409"/>
            </a:xfrm>
            <a:prstGeom prst="chevron">
              <a:avLst>
                <a:gd name="adj" fmla="val 3932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35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0" name="箭头: 五边形 14"/>
            <p:cNvSpPr/>
            <p:nvPr/>
          </p:nvSpPr>
          <p:spPr>
            <a:xfrm>
              <a:off x="5519936" y="3892954"/>
              <a:ext cx="5335931" cy="525461"/>
            </a:xfrm>
            <a:prstGeom prst="homePlat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chemeClr val="bg1"/>
                  </a:solidFill>
                  <a:latin typeface="微软雅黑" panose="020B0503020204020204" pitchFamily="34" charset="-122"/>
                  <a:ea typeface="微软雅黑" panose="020B0503020204020204" pitchFamily="34" charset="-122"/>
                  <a:cs typeface="+mn-ea"/>
                  <a:sym typeface="+mn-lt"/>
                </a:rPr>
                <a:t>凝聚全面深化改革的共识</a:t>
              </a:r>
            </a:p>
          </p:txBody>
        </p:sp>
        <p:sp>
          <p:nvSpPr>
            <p:cNvPr id="21" name="矩形: 圆角 15"/>
            <p:cNvSpPr>
              <a:spLocks noChangeAspect="1"/>
            </p:cNvSpPr>
            <p:nvPr/>
          </p:nvSpPr>
          <p:spPr>
            <a:xfrm>
              <a:off x="4461367" y="3853220"/>
              <a:ext cx="576000" cy="576000"/>
            </a:xfrm>
            <a:prstGeom prst="roundRect">
              <a:avLst>
                <a:gd name="adj" fmla="val 50000"/>
              </a:avLst>
            </a:prstGeom>
            <a:grpFill/>
            <a:ln w="76200">
              <a:solidFill>
                <a:srgbClr val="C0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altLang="zh-CN" sz="1865" b="1" dirty="0">
                  <a:solidFill>
                    <a:schemeClr val="bg1"/>
                  </a:solidFill>
                  <a:latin typeface="微软雅黑" panose="020B0503020204020204" pitchFamily="34" charset="-122"/>
                  <a:ea typeface="微软雅黑" panose="020B0503020204020204" pitchFamily="34" charset="-122"/>
                  <a:cs typeface="+mn-ea"/>
                  <a:sym typeface="+mn-lt"/>
                </a:rPr>
                <a:t>3</a:t>
              </a:r>
              <a:endParaRPr lang="zh-CN" altLang="en-US" sz="1865"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2" name="箭头: V 形 16"/>
            <p:cNvSpPr/>
            <p:nvPr/>
          </p:nvSpPr>
          <p:spPr>
            <a:xfrm>
              <a:off x="5155949" y="4018516"/>
              <a:ext cx="245409" cy="245409"/>
            </a:xfrm>
            <a:prstGeom prst="chevron">
              <a:avLst>
                <a:gd name="adj" fmla="val 3932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35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3" name="箭头: 五边形 17"/>
            <p:cNvSpPr/>
            <p:nvPr/>
          </p:nvSpPr>
          <p:spPr>
            <a:xfrm>
              <a:off x="5519936" y="4627658"/>
              <a:ext cx="5335931" cy="525461"/>
            </a:xfrm>
            <a:prstGeom prst="homePlat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chemeClr val="bg1"/>
                  </a:solidFill>
                  <a:latin typeface="微软雅黑" panose="020B0503020204020204" pitchFamily="34" charset="-122"/>
                  <a:ea typeface="微软雅黑" panose="020B0503020204020204" pitchFamily="34" charset="-122"/>
                  <a:cs typeface="+mn-ea"/>
                  <a:sym typeface="+mn-lt"/>
                </a:rPr>
                <a:t>大力弘扬社会主义核心价值观</a:t>
              </a:r>
            </a:p>
          </p:txBody>
        </p:sp>
        <p:sp>
          <p:nvSpPr>
            <p:cNvPr id="24" name="矩形: 圆角 18"/>
            <p:cNvSpPr>
              <a:spLocks noChangeAspect="1"/>
            </p:cNvSpPr>
            <p:nvPr/>
          </p:nvSpPr>
          <p:spPr>
            <a:xfrm>
              <a:off x="4461367" y="4587924"/>
              <a:ext cx="576000" cy="576000"/>
            </a:xfrm>
            <a:prstGeom prst="roundRect">
              <a:avLst>
                <a:gd name="adj" fmla="val 50000"/>
              </a:avLst>
            </a:prstGeom>
            <a:grpFill/>
            <a:ln w="76200">
              <a:solidFill>
                <a:srgbClr val="C0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altLang="zh-CN" sz="1865" b="1" dirty="0">
                  <a:solidFill>
                    <a:schemeClr val="bg1"/>
                  </a:solidFill>
                  <a:latin typeface="微软雅黑" panose="020B0503020204020204" pitchFamily="34" charset="-122"/>
                  <a:ea typeface="微软雅黑" panose="020B0503020204020204" pitchFamily="34" charset="-122"/>
                  <a:cs typeface="+mn-ea"/>
                  <a:sym typeface="+mn-lt"/>
                </a:rPr>
                <a:t>4</a:t>
              </a:r>
              <a:endParaRPr lang="zh-CN" altLang="en-US" sz="1865"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5" name="箭头: V 形 20"/>
            <p:cNvSpPr/>
            <p:nvPr/>
          </p:nvSpPr>
          <p:spPr>
            <a:xfrm>
              <a:off x="5155949" y="4753220"/>
              <a:ext cx="245409" cy="245409"/>
            </a:xfrm>
            <a:prstGeom prst="chevron">
              <a:avLst>
                <a:gd name="adj" fmla="val 3932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35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6" name="箭头: 五边形 22"/>
            <p:cNvSpPr/>
            <p:nvPr/>
          </p:nvSpPr>
          <p:spPr>
            <a:xfrm>
              <a:off x="5519936" y="5361666"/>
              <a:ext cx="5335931" cy="525461"/>
            </a:xfrm>
            <a:prstGeom prst="homePlat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chemeClr val="bg1"/>
                  </a:solidFill>
                  <a:latin typeface="微软雅黑" panose="020B0503020204020204" pitchFamily="34" charset="-122"/>
                  <a:ea typeface="微软雅黑" panose="020B0503020204020204" pitchFamily="34" charset="-122"/>
                  <a:cs typeface="+mn-ea"/>
                  <a:sym typeface="+mn-lt"/>
                </a:rPr>
                <a:t>强化党员干部的纪律观念</a:t>
              </a:r>
            </a:p>
          </p:txBody>
        </p:sp>
        <p:sp>
          <p:nvSpPr>
            <p:cNvPr id="27" name="矩形: 圆角 23"/>
            <p:cNvSpPr>
              <a:spLocks noChangeAspect="1"/>
            </p:cNvSpPr>
            <p:nvPr/>
          </p:nvSpPr>
          <p:spPr>
            <a:xfrm>
              <a:off x="4461367" y="5321932"/>
              <a:ext cx="576000" cy="576000"/>
            </a:xfrm>
            <a:prstGeom prst="roundRect">
              <a:avLst>
                <a:gd name="adj" fmla="val 50000"/>
              </a:avLst>
            </a:prstGeom>
            <a:grpFill/>
            <a:ln w="76200">
              <a:solidFill>
                <a:srgbClr val="C0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altLang="zh-CN" sz="1865" b="1" dirty="0">
                  <a:solidFill>
                    <a:schemeClr val="bg1"/>
                  </a:solidFill>
                  <a:latin typeface="微软雅黑" panose="020B0503020204020204" pitchFamily="34" charset="-122"/>
                  <a:ea typeface="微软雅黑" panose="020B0503020204020204" pitchFamily="34" charset="-122"/>
                  <a:cs typeface="+mn-ea"/>
                  <a:sym typeface="+mn-lt"/>
                </a:rPr>
                <a:t>5</a:t>
              </a:r>
              <a:endParaRPr lang="zh-CN" altLang="en-US" sz="1865"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8" name="箭头: V 形 24"/>
            <p:cNvSpPr/>
            <p:nvPr/>
          </p:nvSpPr>
          <p:spPr>
            <a:xfrm>
              <a:off x="5155949" y="5487228"/>
              <a:ext cx="245409" cy="245409"/>
            </a:xfrm>
            <a:prstGeom prst="chevron">
              <a:avLst>
                <a:gd name="adj" fmla="val 3932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350" b="1" dirty="0">
                <a:solidFill>
                  <a:schemeClr val="bg1"/>
                </a:solidFill>
                <a:latin typeface="微软雅黑" panose="020B0503020204020204" pitchFamily="34" charset="-122"/>
                <a:ea typeface="微软雅黑" panose="020B0503020204020204" pitchFamily="34" charset="-122"/>
                <a:cs typeface="+mn-ea"/>
                <a:sym typeface="+mn-lt"/>
              </a:endParaRPr>
            </a:p>
          </p:txBody>
        </p:sp>
      </p:grpSp>
      <p:pic>
        <p:nvPicPr>
          <p:cNvPr id="29" name="Picture 9"/>
          <p:cNvPicPr>
            <a:picLocks noChangeAspect="1"/>
          </p:cNvPicPr>
          <p:nvPr/>
        </p:nvPicPr>
        <p:blipFill>
          <a:blip r:embed="rId3"/>
          <a:stretch>
            <a:fillRect/>
          </a:stretch>
        </p:blipFill>
        <p:spPr>
          <a:xfrm flipV="1">
            <a:off x="386080" y="2943225"/>
            <a:ext cx="3544570" cy="2620010"/>
          </a:xfrm>
          <a:prstGeom prst="rect">
            <a:avLst/>
          </a:prstGeom>
        </p:spPr>
      </p:pic>
    </p:spTree>
    <p:extLst>
      <p:ext uri="{BB962C8B-B14F-4D97-AF65-F5344CB8AC3E}">
        <p14:creationId xmlns:p14="http://schemas.microsoft.com/office/powerpoint/2010/main" val="151397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7" name="文本框 6"/>
          <p:cNvSpPr txBox="1"/>
          <p:nvPr/>
        </p:nvSpPr>
        <p:spPr>
          <a:xfrm>
            <a:off x="1337163" y="451921"/>
            <a:ext cx="6096000" cy="369332"/>
          </a:xfrm>
          <a:prstGeom prst="rect">
            <a:avLst/>
          </a:prstGeom>
          <a:noFill/>
        </p:spPr>
        <p:txBody>
          <a:bodyPr wrap="square">
            <a:spAutoFit/>
          </a:bodyPr>
          <a:lstStyle/>
          <a:p>
            <a:pPr marL="285750" indent="-285750" defTabSz="1219200">
              <a:buFont typeface="Wingdings" panose="05000000000000000000" pitchFamily="2" charset="2"/>
              <a:buChar char="n"/>
              <a:defRPr/>
            </a:pPr>
            <a:r>
              <a:rPr lang="zh-CN" altLang="en-US" sz="1800" dirty="0">
                <a:solidFill>
                  <a:srgbClr val="C00000"/>
                </a:solidFill>
                <a:latin typeface="方正粗黑宋简体" panose="02000000000000000000" pitchFamily="2" charset="-122"/>
                <a:ea typeface="方正粗黑宋简体" panose="02000000000000000000" pitchFamily="2" charset="-122"/>
                <a:cs typeface="+mn-ea"/>
                <a:sym typeface="+mn-lt"/>
              </a:rPr>
              <a:t>意识形态工作的主要任务</a:t>
            </a:r>
            <a:endParaRPr lang="zh-CN" altLang="en-US" sz="1200" dirty="0">
              <a:solidFill>
                <a:srgbClr val="C00000"/>
              </a:solidFill>
              <a:latin typeface="方正粗黑宋简体" panose="02000000000000000000" pitchFamily="2" charset="-122"/>
              <a:ea typeface="方正粗黑宋简体" panose="02000000000000000000" pitchFamily="2" charset="-122"/>
              <a:cs typeface="+mn-ea"/>
              <a:sym typeface="+mn-lt"/>
            </a:endParaRPr>
          </a:p>
        </p:txBody>
      </p:sp>
      <p:sp>
        <p:nvSpPr>
          <p:cNvPr id="8" name="矩形 7"/>
          <p:cNvSpPr/>
          <p:nvPr/>
        </p:nvSpPr>
        <p:spPr>
          <a:xfrm>
            <a:off x="803087" y="1813260"/>
            <a:ext cx="10262896" cy="1156855"/>
          </a:xfrm>
          <a:prstGeom prst="rect">
            <a:avLst/>
          </a:prstGeom>
        </p:spPr>
        <p:txBody>
          <a:bodyPr wrap="square">
            <a:spAutoFit/>
          </a:bodyPr>
          <a:lstStyle/>
          <a:p>
            <a:pPr algn="just" defTabSz="914400">
              <a:lnSpc>
                <a:spcPct val="150000"/>
              </a:lnSpc>
              <a:defRPr/>
            </a:pPr>
            <a:r>
              <a:rPr lang="zh-CN" altLang="en-US" sz="1600" kern="100" dirty="0">
                <a:latin typeface="微软雅黑" panose="020B0503020204020204" pitchFamily="34" charset="-122"/>
                <a:ea typeface="微软雅黑" panose="020B0503020204020204" pitchFamily="34" charset="-122"/>
                <a:cs typeface="+mn-ea"/>
                <a:sym typeface="+mn-lt"/>
              </a:rPr>
              <a:t>中国特色社会主义是中国共产党和中国人民团结的旗帜、奋进的旗帜、胜利的旗帜，是当代中国发展进步的根本方向。面对种种干扰，意识形态工作必须通过各种途径、各种方式、各种手段加强对中国特色社会主义思想的宣传教育，讲清楚我们走中国特色社会主义道路的历史必然性，坚定推进中国特色社会主义事业的信念。</a:t>
            </a:r>
            <a:endParaRPr lang="zh-CN" altLang="zh-CN" sz="1600" kern="100" dirty="0">
              <a:latin typeface="微软雅黑" panose="020B0503020204020204" pitchFamily="34" charset="-122"/>
              <a:ea typeface="微软雅黑" panose="020B0503020204020204" pitchFamily="34" charset="-122"/>
              <a:cs typeface="+mn-ea"/>
              <a:sym typeface="+mn-lt"/>
            </a:endParaRPr>
          </a:p>
        </p:txBody>
      </p:sp>
      <p:sp>
        <p:nvSpPr>
          <p:cNvPr id="9" name="矩形 8"/>
          <p:cNvSpPr/>
          <p:nvPr/>
        </p:nvSpPr>
        <p:spPr>
          <a:xfrm>
            <a:off x="930412" y="3475987"/>
            <a:ext cx="10262896" cy="2264851"/>
          </a:xfrm>
          <a:prstGeom prst="rect">
            <a:avLst/>
          </a:prstGeom>
        </p:spPr>
        <p:txBody>
          <a:bodyPr wrap="square">
            <a:spAutoFit/>
          </a:bodyPr>
          <a:lstStyle/>
          <a:p>
            <a:pPr algn="just" defTabSz="914400">
              <a:lnSpc>
                <a:spcPct val="150000"/>
              </a:lnSpc>
              <a:defRPr/>
            </a:pPr>
            <a:r>
              <a:rPr lang="zh-CN" altLang="en-US" sz="1600" kern="100" dirty="0">
                <a:latin typeface="微软雅黑" panose="020B0503020204020204" pitchFamily="34" charset="-122"/>
                <a:ea typeface="微软雅黑" panose="020B0503020204020204" pitchFamily="34" charset="-122"/>
                <a:cs typeface="+mn-ea"/>
                <a:sym typeface="+mn-lt"/>
              </a:rPr>
              <a:t>中国共产党自成立时起，就以马克思主义为行动指南。马克思主义是科学的理论，是人民的理论，是实践的理论，是不断发展的开放的理论。总书记指出：“理论的生命力在于不断创新，推动马克思主义不断发展是中国共产党人的神圣职责。我们要坚持用马克思主义观察时代、解读时代、引领时代，用鲜活丰富的当代中国实践来推动马克思主义发展，用宽广视野吸收人类创造的一切优秀文明成果，坚持在改革中守正出新、不断超越自己，在开放中博采众长、不断完善自己，不断深化对共产党执政规律、社会主义建设规律、人类社会发展规律的认识，不断开辟当代中国马克思主义、</a:t>
            </a:r>
            <a:r>
              <a:rPr lang="en-US" altLang="zh-CN" sz="1600" kern="100" dirty="0">
                <a:latin typeface="微软雅黑" panose="020B0503020204020204" pitchFamily="34" charset="-122"/>
                <a:ea typeface="微软雅黑" panose="020B0503020204020204" pitchFamily="34" charset="-122"/>
                <a:cs typeface="+mn-ea"/>
                <a:sym typeface="+mn-lt"/>
              </a:rPr>
              <a:t>21</a:t>
            </a:r>
            <a:r>
              <a:rPr lang="zh-CN" altLang="en-US" sz="1600" kern="100" dirty="0">
                <a:latin typeface="微软雅黑" panose="020B0503020204020204" pitchFamily="34" charset="-122"/>
                <a:ea typeface="微软雅黑" panose="020B0503020204020204" pitchFamily="34" charset="-122"/>
                <a:cs typeface="+mn-ea"/>
                <a:sym typeface="+mn-lt"/>
              </a:rPr>
              <a:t>世纪马克思主义新境界。”这是新时期意识形态工作的重要使命。</a:t>
            </a:r>
            <a:endParaRPr lang="zh-CN" altLang="zh-CN" sz="1600" kern="100" dirty="0">
              <a:latin typeface="微软雅黑" panose="020B0503020204020204" pitchFamily="34" charset="-122"/>
              <a:ea typeface="微软雅黑" panose="020B0503020204020204" pitchFamily="34" charset="-122"/>
              <a:cs typeface="+mn-ea"/>
              <a:sym typeface="+mn-lt"/>
            </a:endParaRPr>
          </a:p>
        </p:txBody>
      </p:sp>
      <p:sp>
        <p:nvSpPr>
          <p:cNvPr id="10" name="箭头: 五边形 1"/>
          <p:cNvSpPr/>
          <p:nvPr/>
        </p:nvSpPr>
        <p:spPr>
          <a:xfrm>
            <a:off x="1011620" y="1222373"/>
            <a:ext cx="4271645" cy="51435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bg1"/>
                </a:solidFill>
                <a:latin typeface="微软雅黑" panose="020B0503020204020204" pitchFamily="34" charset="-122"/>
                <a:ea typeface="微软雅黑" panose="020B0503020204020204" pitchFamily="34" charset="-122"/>
                <a:sym typeface="+mn-lt"/>
              </a:rPr>
              <a:t>明确我们前进的方向</a:t>
            </a:r>
          </a:p>
        </p:txBody>
      </p:sp>
      <p:sp>
        <p:nvSpPr>
          <p:cNvPr id="11" name="箭头: 五边形 3"/>
          <p:cNvSpPr/>
          <p:nvPr/>
        </p:nvSpPr>
        <p:spPr>
          <a:xfrm>
            <a:off x="930600" y="2972710"/>
            <a:ext cx="5467350" cy="51435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bg1"/>
                </a:solidFill>
                <a:latin typeface="微软雅黑" panose="020B0503020204020204" pitchFamily="34" charset="-122"/>
                <a:ea typeface="微软雅黑" panose="020B0503020204020204" pitchFamily="34" charset="-122"/>
                <a:sym typeface="+mn-lt"/>
              </a:rPr>
              <a:t>推进马克思主义中国化时代化</a:t>
            </a:r>
          </a:p>
        </p:txBody>
      </p:sp>
    </p:spTree>
    <p:extLst>
      <p:ext uri="{BB962C8B-B14F-4D97-AF65-F5344CB8AC3E}">
        <p14:creationId xmlns:p14="http://schemas.microsoft.com/office/powerpoint/2010/main" val="313912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333"/>
                                  </p:iterate>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childTnLst>
                          </p:cTn>
                        </p:par>
                        <p:par>
                          <p:cTn id="11" fill="hold">
                            <p:stCondLst>
                              <p:cond delay="1105"/>
                            </p:stCondLst>
                            <p:childTnLst>
                              <p:par>
                                <p:cTn id="12" presetID="31" presetClass="entr" presetSubtype="0" fill="hold" grpId="0" nodeType="afterEffect">
                                  <p:stCondLst>
                                    <p:cond delay="0"/>
                                  </p:stCondLst>
                                  <p:iterate type="lt">
                                    <p:tmPct val="333"/>
                                  </p:iterate>
                                  <p:childTnLst>
                                    <p:set>
                                      <p:cBhvr>
                                        <p:cTn id="13" dur="1" fill="hold">
                                          <p:stCondLst>
                                            <p:cond delay="0"/>
                                          </p:stCondLst>
                                        </p:cTn>
                                        <p:tgtEl>
                                          <p:spTgt spid="9"/>
                                        </p:tgtEl>
                                        <p:attrNameLst>
                                          <p:attrName>style.visibility</p:attrName>
                                        </p:attrNameLst>
                                      </p:cBhvr>
                                      <p:to>
                                        <p:strVal val="visible"/>
                                      </p:to>
                                    </p:set>
                                    <p:anim calcmode="lin" valueType="num">
                                      <p:cBhvr>
                                        <p:cTn id="14" dur="750" fill="hold"/>
                                        <p:tgtEl>
                                          <p:spTgt spid="9"/>
                                        </p:tgtEl>
                                        <p:attrNameLst>
                                          <p:attrName>ppt_w</p:attrName>
                                        </p:attrNameLst>
                                      </p:cBhvr>
                                      <p:tavLst>
                                        <p:tav tm="0">
                                          <p:val>
                                            <p:fltVal val="0"/>
                                          </p:val>
                                        </p:tav>
                                        <p:tav tm="100000">
                                          <p:val>
                                            <p:strVal val="#ppt_w"/>
                                          </p:val>
                                        </p:tav>
                                      </p:tavLst>
                                    </p:anim>
                                    <p:anim calcmode="lin" valueType="num">
                                      <p:cBhvr>
                                        <p:cTn id="15" dur="750" fill="hold"/>
                                        <p:tgtEl>
                                          <p:spTgt spid="9"/>
                                        </p:tgtEl>
                                        <p:attrNameLst>
                                          <p:attrName>ppt_h</p:attrName>
                                        </p:attrNameLst>
                                      </p:cBhvr>
                                      <p:tavLst>
                                        <p:tav tm="0">
                                          <p:val>
                                            <p:fltVal val="0"/>
                                          </p:val>
                                        </p:tav>
                                        <p:tav tm="100000">
                                          <p:val>
                                            <p:strVal val="#ppt_h"/>
                                          </p:val>
                                        </p:tav>
                                      </p:tavLst>
                                    </p:anim>
                                    <p:anim calcmode="lin" valueType="num">
                                      <p:cBhvr>
                                        <p:cTn id="16" dur="750" fill="hold"/>
                                        <p:tgtEl>
                                          <p:spTgt spid="9"/>
                                        </p:tgtEl>
                                        <p:attrNameLst>
                                          <p:attrName>style.rotation</p:attrName>
                                        </p:attrNameLst>
                                      </p:cBhvr>
                                      <p:tavLst>
                                        <p:tav tm="0">
                                          <p:val>
                                            <p:fltVal val="90"/>
                                          </p:val>
                                        </p:tav>
                                        <p:tav tm="100000">
                                          <p:val>
                                            <p:fltVal val="0"/>
                                          </p:val>
                                        </p:tav>
                                      </p:tavLst>
                                    </p:anim>
                                    <p:animEffect transition="in" filter="fade">
                                      <p:cBhvr>
                                        <p:cTn id="1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7" name="矩形 6"/>
          <p:cNvSpPr/>
          <p:nvPr/>
        </p:nvSpPr>
        <p:spPr>
          <a:xfrm>
            <a:off x="1613314" y="1306907"/>
            <a:ext cx="10262896" cy="1156855"/>
          </a:xfrm>
          <a:prstGeom prst="rect">
            <a:avLst/>
          </a:prstGeom>
        </p:spPr>
        <p:txBody>
          <a:bodyPr wrap="square">
            <a:spAutoFit/>
          </a:bodyPr>
          <a:lstStyle/>
          <a:p>
            <a:pPr algn="just" defTabSz="914400">
              <a:lnSpc>
                <a:spcPct val="150000"/>
              </a:lnSpc>
              <a:defRPr/>
            </a:pPr>
            <a:r>
              <a:rPr lang="zh-CN" altLang="en-US" sz="1600" kern="100" dirty="0">
                <a:latin typeface="微软雅黑" panose="020B0503020204020204" pitchFamily="34" charset="-122"/>
                <a:ea typeface="微软雅黑" panose="020B0503020204020204" pitchFamily="34" charset="-122"/>
                <a:cs typeface="+mn-ea"/>
                <a:sym typeface="+mn-lt"/>
              </a:rPr>
              <a:t>党的十八大以来，中央出台了全面深化改革的一系列重大举措，在这些重大改革面前，思想认识上的分歧必然制约改革措施的施行。加强意识形态工作，就是要讲清楚中央决策的科学性和必然性，引导人们从党和国家事业发展全局和最大多数人利益出发来认识问题，最大限度地达成共识。</a:t>
            </a:r>
          </a:p>
        </p:txBody>
      </p:sp>
      <p:sp>
        <p:nvSpPr>
          <p:cNvPr id="8" name="矩形 7"/>
          <p:cNvSpPr/>
          <p:nvPr/>
        </p:nvSpPr>
        <p:spPr>
          <a:xfrm>
            <a:off x="1613314" y="3337086"/>
            <a:ext cx="5721084" cy="2264851"/>
          </a:xfrm>
          <a:prstGeom prst="rect">
            <a:avLst/>
          </a:prstGeom>
        </p:spPr>
        <p:txBody>
          <a:bodyPr wrap="square">
            <a:spAutoFit/>
          </a:bodyPr>
          <a:lstStyle/>
          <a:p>
            <a:pPr algn="just" defTabSz="914400">
              <a:lnSpc>
                <a:spcPct val="150000"/>
              </a:lnSpc>
              <a:defRPr/>
            </a:pPr>
            <a:r>
              <a:rPr lang="zh-CN" altLang="en-US" sz="1600" kern="100" dirty="0">
                <a:latin typeface="微软雅黑" panose="020B0503020204020204" pitchFamily="34" charset="-122"/>
                <a:ea typeface="微软雅黑" panose="020B0503020204020204" pitchFamily="34" charset="-122"/>
                <a:cs typeface="+mn-ea"/>
                <a:sym typeface="+mn-lt"/>
              </a:rPr>
              <a:t>培育和弘扬核心价值观，有效整合社会意识，是社会系统得以正常运转、社会秩序得以有效维护的重要途径，也是国家治理体系和治理能力的重要方面。因此，必须广泛开展社会主义核心价值观宣传教育，积极引导人们讲道德、尊道德、守道德，追求高尚的道德理想，不断夯实中国特色社会主义的思想道德基础。</a:t>
            </a:r>
            <a:endParaRPr lang="zh-CN" altLang="zh-CN" sz="1600" kern="100" dirty="0">
              <a:latin typeface="微软雅黑" panose="020B0503020204020204" pitchFamily="34" charset="-122"/>
              <a:ea typeface="微软雅黑" panose="020B0503020204020204" pitchFamily="34" charset="-122"/>
              <a:cs typeface="+mn-ea"/>
              <a:sym typeface="+mn-lt"/>
            </a:endParaRPr>
          </a:p>
        </p:txBody>
      </p:sp>
      <p:sp>
        <p:nvSpPr>
          <p:cNvPr id="9" name="箭头: 五边形 1"/>
          <p:cNvSpPr/>
          <p:nvPr/>
        </p:nvSpPr>
        <p:spPr>
          <a:xfrm>
            <a:off x="1613502" y="700209"/>
            <a:ext cx="4683125" cy="51435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bg1"/>
                </a:solidFill>
                <a:latin typeface="微软雅黑" panose="020B0503020204020204" pitchFamily="34" charset="-122"/>
                <a:ea typeface="微软雅黑" panose="020B0503020204020204" pitchFamily="34" charset="-122"/>
                <a:sym typeface="+mn-lt"/>
              </a:rPr>
              <a:t>凝聚全面深化改革的共识</a:t>
            </a:r>
          </a:p>
        </p:txBody>
      </p:sp>
      <p:sp>
        <p:nvSpPr>
          <p:cNvPr id="10" name="箭头: 五边形 3"/>
          <p:cNvSpPr/>
          <p:nvPr/>
        </p:nvSpPr>
        <p:spPr>
          <a:xfrm>
            <a:off x="1613502" y="2833809"/>
            <a:ext cx="5467350" cy="51435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bg1"/>
                </a:solidFill>
                <a:latin typeface="微软雅黑" panose="020B0503020204020204" pitchFamily="34" charset="-122"/>
                <a:ea typeface="微软雅黑" panose="020B0503020204020204" pitchFamily="34" charset="-122"/>
                <a:sym typeface="+mn-lt"/>
              </a:rPr>
              <a:t>大力弘扬社会主义核心价值观</a:t>
            </a:r>
          </a:p>
        </p:txBody>
      </p:sp>
      <p:pic>
        <p:nvPicPr>
          <p:cNvPr id="14" name="图片 13"/>
          <p:cNvPicPr>
            <a:picLocks noChangeAspect="1"/>
          </p:cNvPicPr>
          <p:nvPr/>
        </p:nvPicPr>
        <p:blipFill rotWithShape="1">
          <a:blip r:embed="rId3"/>
          <a:srcRect t="11269"/>
          <a:stretch/>
        </p:blipFill>
        <p:spPr>
          <a:xfrm>
            <a:off x="8269628" y="2095017"/>
            <a:ext cx="3004191" cy="3808071"/>
          </a:xfrm>
          <a:prstGeom prst="rect">
            <a:avLst/>
          </a:prstGeom>
        </p:spPr>
      </p:pic>
    </p:spTree>
    <p:extLst>
      <p:ext uri="{BB962C8B-B14F-4D97-AF65-F5344CB8AC3E}">
        <p14:creationId xmlns:p14="http://schemas.microsoft.com/office/powerpoint/2010/main" val="16217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333"/>
                                  </p:iterate>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par>
                          <p:cTn id="11" fill="hold">
                            <p:stCondLst>
                              <p:cond delay="1065"/>
                            </p:stCondLst>
                            <p:childTnLst>
                              <p:par>
                                <p:cTn id="12" presetID="31" presetClass="entr" presetSubtype="0" fill="hold" grpId="0" nodeType="afterEffect">
                                  <p:stCondLst>
                                    <p:cond delay="0"/>
                                  </p:stCondLst>
                                  <p:iterate type="lt">
                                    <p:tmPct val="333"/>
                                  </p:iterate>
                                  <p:childTnLst>
                                    <p:set>
                                      <p:cBhvr>
                                        <p:cTn id="13" dur="1" fill="hold">
                                          <p:stCondLst>
                                            <p:cond delay="0"/>
                                          </p:stCondLst>
                                        </p:cTn>
                                        <p:tgtEl>
                                          <p:spTgt spid="8"/>
                                        </p:tgtEl>
                                        <p:attrNameLst>
                                          <p:attrName>style.visibility</p:attrName>
                                        </p:attrNameLst>
                                      </p:cBhvr>
                                      <p:to>
                                        <p:strVal val="visible"/>
                                      </p:to>
                                    </p:set>
                                    <p:anim calcmode="lin" valueType="num">
                                      <p:cBhvr>
                                        <p:cTn id="14" dur="750" fill="hold"/>
                                        <p:tgtEl>
                                          <p:spTgt spid="8"/>
                                        </p:tgtEl>
                                        <p:attrNameLst>
                                          <p:attrName>ppt_w</p:attrName>
                                        </p:attrNameLst>
                                      </p:cBhvr>
                                      <p:tavLst>
                                        <p:tav tm="0">
                                          <p:val>
                                            <p:fltVal val="0"/>
                                          </p:val>
                                        </p:tav>
                                        <p:tav tm="100000">
                                          <p:val>
                                            <p:strVal val="#ppt_w"/>
                                          </p:val>
                                        </p:tav>
                                      </p:tavLst>
                                    </p:anim>
                                    <p:anim calcmode="lin" valueType="num">
                                      <p:cBhvr>
                                        <p:cTn id="15" dur="750" fill="hold"/>
                                        <p:tgtEl>
                                          <p:spTgt spid="8"/>
                                        </p:tgtEl>
                                        <p:attrNameLst>
                                          <p:attrName>ppt_h</p:attrName>
                                        </p:attrNameLst>
                                      </p:cBhvr>
                                      <p:tavLst>
                                        <p:tav tm="0">
                                          <p:val>
                                            <p:fltVal val="0"/>
                                          </p:val>
                                        </p:tav>
                                        <p:tav tm="100000">
                                          <p:val>
                                            <p:strVal val="#ppt_h"/>
                                          </p:val>
                                        </p:tav>
                                      </p:tavLst>
                                    </p:anim>
                                    <p:anim calcmode="lin" valueType="num">
                                      <p:cBhvr>
                                        <p:cTn id="16" dur="750" fill="hold"/>
                                        <p:tgtEl>
                                          <p:spTgt spid="8"/>
                                        </p:tgtEl>
                                        <p:attrNameLst>
                                          <p:attrName>style.rotation</p:attrName>
                                        </p:attrNameLst>
                                      </p:cBhvr>
                                      <p:tavLst>
                                        <p:tav tm="0">
                                          <p:val>
                                            <p:fltVal val="90"/>
                                          </p:val>
                                        </p:tav>
                                        <p:tav tm="100000">
                                          <p:val>
                                            <p:fltVal val="0"/>
                                          </p:val>
                                        </p:tav>
                                      </p:tavLst>
                                    </p:anim>
                                    <p:animEffect transition="in" filter="fade">
                                      <p:cBhvr>
                                        <p:cTn id="1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7" name="文本框 6"/>
          <p:cNvSpPr txBox="1"/>
          <p:nvPr/>
        </p:nvSpPr>
        <p:spPr>
          <a:xfrm>
            <a:off x="1337163" y="633716"/>
            <a:ext cx="6096000" cy="400110"/>
          </a:xfrm>
          <a:prstGeom prst="rect">
            <a:avLst/>
          </a:prstGeom>
          <a:noFill/>
        </p:spPr>
        <p:txBody>
          <a:bodyPr wrap="square">
            <a:spAutoFit/>
          </a:bodyPr>
          <a:lstStyle/>
          <a:p>
            <a:pPr marL="285750" indent="-285750" defTabSz="1219200">
              <a:buFont typeface="Wingdings" panose="05000000000000000000" pitchFamily="2" charset="2"/>
              <a:buChar char="n"/>
              <a:defRPr/>
            </a:pPr>
            <a:r>
              <a:rPr lang="zh-CN" altLang="en-US" sz="2000" dirty="0">
                <a:solidFill>
                  <a:srgbClr val="C00000"/>
                </a:solidFill>
                <a:latin typeface="方正粗黑宋简体" panose="02000000000000000000" pitchFamily="2" charset="-122"/>
                <a:ea typeface="方正粗黑宋简体" panose="02000000000000000000" pitchFamily="2" charset="-122"/>
                <a:cs typeface="+mn-ea"/>
                <a:sym typeface="+mn-lt"/>
              </a:rPr>
              <a:t>意识形态工作的主要任务</a:t>
            </a:r>
          </a:p>
        </p:txBody>
      </p:sp>
      <p:sp>
        <p:nvSpPr>
          <p:cNvPr id="8" name="矩形 7"/>
          <p:cNvSpPr/>
          <p:nvPr/>
        </p:nvSpPr>
        <p:spPr>
          <a:xfrm>
            <a:off x="6101260" y="1989839"/>
            <a:ext cx="5194942" cy="3367397"/>
          </a:xfrm>
          <a:prstGeom prst="rect">
            <a:avLst/>
          </a:prstGeom>
        </p:spPr>
        <p:txBody>
          <a:bodyPr wrap="square">
            <a:spAutoFit/>
          </a:bodyPr>
          <a:lstStyle/>
          <a:p>
            <a:pPr marL="285750" indent="-285750" algn="just" defTabSz="914400">
              <a:lnSpc>
                <a:spcPct val="150000"/>
              </a:lnSpc>
              <a:buFont typeface="Arial" panose="020B0604020202020204" pitchFamily="34" charset="0"/>
              <a:buChar char="•"/>
              <a:defRPr/>
            </a:pPr>
            <a:r>
              <a:rPr lang="zh-CN" altLang="en-US" kern="100" dirty="0">
                <a:latin typeface="微软雅黑" panose="020B0503020204020204" pitchFamily="34" charset="-122"/>
                <a:ea typeface="微软雅黑" panose="020B0503020204020204" pitchFamily="34" charset="-122"/>
                <a:cs typeface="+mn-ea"/>
                <a:sym typeface="+mn-lt"/>
              </a:rPr>
              <a:t>党的纪律是党的各级组织和全体共产党员必须遵守的行为准则，是维护党的团结统一，完成党的任务的重要保证，广大党员干部要注重强化纪律意识。</a:t>
            </a:r>
            <a:endParaRPr lang="en-US" altLang="zh-CN" kern="100" dirty="0">
              <a:latin typeface="微软雅黑" panose="020B0503020204020204" pitchFamily="34" charset="-122"/>
              <a:ea typeface="微软雅黑" panose="020B0503020204020204" pitchFamily="34" charset="-122"/>
              <a:cs typeface="+mn-ea"/>
              <a:sym typeface="+mn-lt"/>
            </a:endParaRPr>
          </a:p>
          <a:p>
            <a:pPr marL="285750" indent="-285750" algn="just" defTabSz="914400">
              <a:lnSpc>
                <a:spcPct val="150000"/>
              </a:lnSpc>
              <a:buFont typeface="Arial" panose="020B0604020202020204" pitchFamily="34" charset="0"/>
              <a:buChar char="•"/>
              <a:defRPr/>
            </a:pPr>
            <a:r>
              <a:rPr lang="zh-CN" altLang="en-US" kern="100" dirty="0">
                <a:latin typeface="微软雅黑" panose="020B0503020204020204" pitchFamily="34" charset="-122"/>
                <a:ea typeface="微软雅黑" panose="020B0503020204020204" pitchFamily="34" charset="-122"/>
                <a:cs typeface="+mn-ea"/>
                <a:sym typeface="+mn-lt"/>
              </a:rPr>
              <a:t>总书记反复强调加强纪律建设，特别是一再强调党员领导干部要守纪律守规矩，尤其是守政治纪律和政治规矩，要求强化纪律教育，增强党员干部遵守纪律的自觉性。</a:t>
            </a:r>
          </a:p>
        </p:txBody>
      </p:sp>
      <p:sp>
        <p:nvSpPr>
          <p:cNvPr id="9" name="箭头: 五边形 1"/>
          <p:cNvSpPr/>
          <p:nvPr/>
        </p:nvSpPr>
        <p:spPr>
          <a:xfrm>
            <a:off x="6101176" y="1383136"/>
            <a:ext cx="4683125" cy="51435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bg1"/>
                </a:solidFill>
                <a:latin typeface="微软雅黑" panose="020B0503020204020204" pitchFamily="34" charset="-122"/>
                <a:ea typeface="微软雅黑" panose="020B0503020204020204" pitchFamily="34" charset="-122"/>
                <a:sym typeface="+mn-lt"/>
              </a:rPr>
              <a:t>强化党员干部的纪律观念</a:t>
            </a:r>
          </a:p>
        </p:txBody>
      </p:sp>
      <p:pic>
        <p:nvPicPr>
          <p:cNvPr id="11" name="图片 10"/>
          <p:cNvPicPr>
            <a:picLocks noChangeAspect="1"/>
          </p:cNvPicPr>
          <p:nvPr/>
        </p:nvPicPr>
        <p:blipFill>
          <a:blip r:embed="rId3"/>
          <a:stretch>
            <a:fillRect/>
          </a:stretch>
        </p:blipFill>
        <p:spPr>
          <a:xfrm>
            <a:off x="0" y="2575936"/>
            <a:ext cx="5790658" cy="2781300"/>
          </a:xfrm>
          <a:prstGeom prst="rect">
            <a:avLst/>
          </a:prstGeom>
        </p:spPr>
      </p:pic>
    </p:spTree>
    <p:extLst>
      <p:ext uri="{BB962C8B-B14F-4D97-AF65-F5344CB8AC3E}">
        <p14:creationId xmlns:p14="http://schemas.microsoft.com/office/powerpoint/2010/main" val="276739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333"/>
                                  </p:iterate>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5"/>
          <p:cNvSpPr/>
          <p:nvPr/>
        </p:nvSpPr>
        <p:spPr>
          <a:xfrm>
            <a:off x="2060575" y="1488440"/>
            <a:ext cx="7922260" cy="831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4800" b="0" i="0" u="none" strike="noStrike" kern="1200" cap="none" spc="0" normalizeH="0" baseline="0" noProof="0" dirty="0" smtClean="0">
                <a:ln>
                  <a:noFill/>
                </a:ln>
                <a:solidFill>
                  <a:srgbClr val="FBEBCA"/>
                </a:solidFill>
                <a:effectLst>
                  <a:outerShdw blurRad="38100" dist="38100" dir="2700000" algn="tl">
                    <a:srgbClr val="000000">
                      <a:alpha val="43137"/>
                    </a:srgbClr>
                  </a:outerShdw>
                </a:effectLst>
                <a:uLnTx/>
                <a:uFillTx/>
                <a:latin typeface="方正粗黑宋简体" panose="02000000000000000000" pitchFamily="2" charset="-122"/>
                <a:ea typeface="方正粗黑宋简体" panose="02000000000000000000" pitchFamily="2" charset="-122"/>
                <a:cs typeface="+mn-cs"/>
              </a:rPr>
              <a:t>第四部分</a:t>
            </a:r>
            <a:endParaRPr kumimoji="1" lang="zh-CN" altLang="en-US" sz="4800" b="0" i="0" u="none" strike="noStrike" kern="1200" cap="none" spc="0" normalizeH="0" baseline="0" noProof="0" dirty="0">
              <a:ln>
                <a:noFill/>
              </a:ln>
              <a:solidFill>
                <a:srgbClr val="FBEBCA"/>
              </a:solidFill>
              <a:effectLst>
                <a:outerShdw blurRad="38100" dist="38100" dir="2700000" algn="tl">
                  <a:srgbClr val="000000">
                    <a:alpha val="43137"/>
                  </a:srgbClr>
                </a:outerShdw>
              </a:effectLst>
              <a:uLnTx/>
              <a:uFillTx/>
              <a:latin typeface="方正粗黑宋简体" panose="02000000000000000000" pitchFamily="2" charset="-122"/>
              <a:ea typeface="方正粗黑宋简体" panose="02000000000000000000" pitchFamily="2" charset="-122"/>
              <a:cs typeface="+mn-cs"/>
            </a:endParaRPr>
          </a:p>
        </p:txBody>
      </p:sp>
      <p:sp>
        <p:nvSpPr>
          <p:cNvPr id="8" name="矩形 7"/>
          <p:cNvSpPr/>
          <p:nvPr/>
        </p:nvSpPr>
        <p:spPr>
          <a:xfrm>
            <a:off x="1625402" y="2598420"/>
            <a:ext cx="9249229" cy="923330"/>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FFC000">
                    <a:lumMod val="20000"/>
                    <a:lumOff val="80000"/>
                  </a:srgbClr>
                </a:solidFill>
                <a:effectLst>
                  <a:outerShdw blurRad="38100" dist="38100" dir="2700000" algn="tl">
                    <a:srgbClr val="000000">
                      <a:alpha val="43137"/>
                    </a:srgbClr>
                  </a:outerShdw>
                </a:effectLst>
                <a:uLnTx/>
                <a:uFillTx/>
                <a:latin typeface="方正粗黑宋简体" panose="02000000000000000000" pitchFamily="2" charset="-122"/>
                <a:ea typeface="方正粗黑宋简体" panose="02000000000000000000" pitchFamily="2" charset="-122"/>
                <a:cs typeface="+mn-ea"/>
                <a:sym typeface="+mn-lt"/>
              </a:rPr>
              <a:t>加强意识形态工作的阵地建设</a:t>
            </a:r>
            <a:endParaRPr kumimoji="0" lang="zh-CN" altLang="en-US" sz="4000" b="0" i="0" u="none" strike="noStrike" kern="1200" cap="none" spc="0" normalizeH="0" baseline="0" noProof="0" dirty="0">
              <a:ln>
                <a:noFill/>
              </a:ln>
              <a:solidFill>
                <a:srgbClr val="FFC000">
                  <a:lumMod val="20000"/>
                  <a:lumOff val="80000"/>
                </a:srgbClr>
              </a:solidFill>
              <a:effectLst>
                <a:outerShdw blurRad="38100" dist="38100" dir="2700000" algn="tl">
                  <a:srgbClr val="000000">
                    <a:alpha val="43137"/>
                  </a:srgbClr>
                </a:outerShdw>
              </a:effectLst>
              <a:uLnTx/>
              <a:uFillTx/>
              <a:latin typeface="方正粗黑宋简体" panose="02000000000000000000" pitchFamily="2" charset="-122"/>
              <a:ea typeface="方正粗黑宋简体" panose="02000000000000000000" pitchFamily="2" charset="-122"/>
              <a:cs typeface="+mn-ea"/>
              <a:sym typeface="+mn-lt"/>
            </a:endParaRPr>
          </a:p>
        </p:txBody>
      </p:sp>
    </p:spTree>
    <p:extLst>
      <p:ext uri="{BB962C8B-B14F-4D97-AF65-F5344CB8AC3E}">
        <p14:creationId xmlns:p14="http://schemas.microsoft.com/office/powerpoint/2010/main" val="209850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drap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358434"/>
            <a:ext cx="9144000" cy="1119675"/>
          </a:xfrm>
        </p:spPr>
        <p:txBody>
          <a:bodyPr/>
          <a:lstStyle/>
          <a:p>
            <a:r>
              <a:rPr lang="zh-CN" altLang="en-US" dirty="0">
                <a:solidFill>
                  <a:srgbClr val="FF0000"/>
                </a:solidFill>
                <a:latin typeface="微软雅黑" panose="020B0503020204020204" pitchFamily="34" charset="-122"/>
                <a:ea typeface="微软雅黑" panose="020B0503020204020204" pitchFamily="34" charset="-122"/>
              </a:rPr>
              <a:t>典型案例</a:t>
            </a:r>
            <a:endParaRPr lang="zh-CN" altLang="en-US" dirty="0">
              <a:solidFill>
                <a:srgbClr val="FF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584" y="1834051"/>
            <a:ext cx="3738373" cy="4650310"/>
          </a:xfrm>
          <a:prstGeom prst="rect">
            <a:avLst/>
          </a:prstGeom>
        </p:spPr>
      </p:pic>
    </p:spTree>
    <p:extLst>
      <p:ext uri="{BB962C8B-B14F-4D97-AF65-F5344CB8AC3E}">
        <p14:creationId xmlns:p14="http://schemas.microsoft.com/office/powerpoint/2010/main" val="3979643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413192" y="725179"/>
            <a:ext cx="6096000" cy="430887"/>
          </a:xfrm>
          <a:prstGeom prst="rect">
            <a:avLst/>
          </a:prstGeom>
          <a:noFill/>
        </p:spPr>
        <p:txBody>
          <a:bodyPr wrap="square">
            <a:spAutoFit/>
          </a:bodyPr>
          <a:lstStyle/>
          <a:p>
            <a:pPr marL="285750" indent="-285750" defTabSz="1219200">
              <a:buFont typeface="Wingdings" panose="05000000000000000000" pitchFamily="2" charset="2"/>
              <a:buChar char="n"/>
              <a:defRPr/>
            </a:pPr>
            <a:r>
              <a:rPr lang="zh-CN" altLang="en-US" sz="2200" dirty="0">
                <a:solidFill>
                  <a:srgbClr val="C00000"/>
                </a:solidFill>
                <a:latin typeface="方正粗黑宋简体" panose="02000000000000000000" pitchFamily="2" charset="-122"/>
                <a:ea typeface="方正粗黑宋简体" panose="02000000000000000000" pitchFamily="2" charset="-122"/>
                <a:cs typeface="+mn-ea"/>
                <a:sym typeface="+mn-lt"/>
              </a:rPr>
              <a:t>加强意识形态工作的阵地建设</a:t>
            </a:r>
          </a:p>
        </p:txBody>
      </p:sp>
      <p:sp>
        <p:nvSpPr>
          <p:cNvPr id="8" name="文本框 7"/>
          <p:cNvSpPr txBox="1"/>
          <p:nvPr/>
        </p:nvSpPr>
        <p:spPr>
          <a:xfrm>
            <a:off x="5647055" y="1602740"/>
            <a:ext cx="3724275" cy="706755"/>
          </a:xfrm>
          <a:prstGeom prst="rect">
            <a:avLst/>
          </a:prstGeom>
          <a:noFill/>
        </p:spPr>
        <p:txBody>
          <a:bodyPr wrap="square">
            <a:spAutoFit/>
          </a:bodyPr>
          <a:lstStyle/>
          <a:p>
            <a:pPr algn="ctr"/>
            <a:r>
              <a:rPr lang="zh-CN" altLang="en-US" sz="4000" b="1" dirty="0">
                <a:solidFill>
                  <a:srgbClr val="C00000"/>
                </a:solidFill>
                <a:latin typeface="微软雅黑" panose="020B0503020204020204" pitchFamily="34" charset="-122"/>
                <a:ea typeface="微软雅黑" panose="020B0503020204020204" pitchFamily="34" charset="-122"/>
                <a:cs typeface="+mn-ea"/>
                <a:sym typeface="+mn-lt"/>
              </a:rPr>
              <a:t>四大阵地</a:t>
            </a:r>
          </a:p>
        </p:txBody>
      </p:sp>
      <p:sp>
        <p:nvSpPr>
          <p:cNvPr id="9" name="箭头: 五边形 7"/>
          <p:cNvSpPr/>
          <p:nvPr/>
        </p:nvSpPr>
        <p:spPr>
          <a:xfrm>
            <a:off x="5647062" y="2817724"/>
            <a:ext cx="5335931" cy="525461"/>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200" b="1" dirty="0">
                <a:solidFill>
                  <a:sysClr val="windowText" lastClr="000000"/>
                </a:solidFill>
                <a:latin typeface="微软雅黑" panose="020B0503020204020204" pitchFamily="34" charset="-122"/>
                <a:ea typeface="微软雅黑" panose="020B0503020204020204" pitchFamily="34" charset="-122"/>
                <a:cs typeface="+mn-ea"/>
                <a:sym typeface="+mn-lt"/>
              </a:rPr>
              <a:t>社会科学是意识形态建设的基础</a:t>
            </a:r>
          </a:p>
        </p:txBody>
      </p:sp>
      <p:sp>
        <p:nvSpPr>
          <p:cNvPr id="10" name="箭头: 五边形 10"/>
          <p:cNvSpPr/>
          <p:nvPr/>
        </p:nvSpPr>
        <p:spPr>
          <a:xfrm>
            <a:off x="5647062" y="3549359"/>
            <a:ext cx="5335931" cy="525461"/>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200" b="1" dirty="0">
                <a:solidFill>
                  <a:sysClr val="windowText" lastClr="000000"/>
                </a:solidFill>
                <a:latin typeface="微软雅黑" panose="020B0503020204020204" pitchFamily="34" charset="-122"/>
                <a:ea typeface="微软雅黑" panose="020B0503020204020204" pitchFamily="34" charset="-122"/>
                <a:cs typeface="+mn-ea"/>
                <a:sym typeface="+mn-lt"/>
              </a:rPr>
              <a:t>社会主义文艺是意识形态建设的重要载体</a:t>
            </a:r>
          </a:p>
        </p:txBody>
      </p:sp>
      <p:sp>
        <p:nvSpPr>
          <p:cNvPr id="11" name="箭头: 五边形 13"/>
          <p:cNvSpPr/>
          <p:nvPr/>
        </p:nvSpPr>
        <p:spPr>
          <a:xfrm>
            <a:off x="5647062" y="4284063"/>
            <a:ext cx="5335931" cy="525461"/>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200" b="1" dirty="0">
                <a:solidFill>
                  <a:sysClr val="windowText" lastClr="000000"/>
                </a:solidFill>
                <a:latin typeface="微软雅黑" panose="020B0503020204020204" pitchFamily="34" charset="-122"/>
                <a:ea typeface="微软雅黑" panose="020B0503020204020204" pitchFamily="34" charset="-122"/>
                <a:cs typeface="+mn-ea"/>
                <a:sym typeface="+mn-lt"/>
              </a:rPr>
              <a:t>宣传思想工作是意识形态建设的关键</a:t>
            </a:r>
          </a:p>
        </p:txBody>
      </p:sp>
      <p:sp>
        <p:nvSpPr>
          <p:cNvPr id="12" name="箭头: 五边形 16"/>
          <p:cNvSpPr/>
          <p:nvPr/>
        </p:nvSpPr>
        <p:spPr>
          <a:xfrm>
            <a:off x="5647062" y="5018767"/>
            <a:ext cx="5719277" cy="525461"/>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200" b="1" dirty="0">
                <a:solidFill>
                  <a:sysClr val="windowText" lastClr="000000"/>
                </a:solidFill>
                <a:latin typeface="微软雅黑" panose="020B0503020204020204" pitchFamily="34" charset="-122"/>
                <a:ea typeface="微软雅黑" panose="020B0503020204020204" pitchFamily="34" charset="-122"/>
                <a:cs typeface="+mn-ea"/>
                <a:sym typeface="+mn-lt"/>
              </a:rPr>
              <a:t>新闻舆论工作是意识形态建设的桥梁和纽带</a:t>
            </a:r>
          </a:p>
        </p:txBody>
      </p:sp>
      <p:pic>
        <p:nvPicPr>
          <p:cNvPr id="14" name="图片 13"/>
          <p:cNvPicPr>
            <a:picLocks noChangeAspect="1"/>
          </p:cNvPicPr>
          <p:nvPr/>
        </p:nvPicPr>
        <p:blipFill>
          <a:blip r:embed="rId2" cstate="screen"/>
          <a:stretch>
            <a:fillRect/>
          </a:stretch>
        </p:blipFill>
        <p:spPr>
          <a:xfrm>
            <a:off x="523897" y="2208770"/>
            <a:ext cx="3843982" cy="3335457"/>
          </a:xfrm>
          <a:prstGeom prst="rect">
            <a:avLst/>
          </a:prstGeom>
        </p:spPr>
      </p:pic>
    </p:spTree>
    <p:extLst>
      <p:ext uri="{BB962C8B-B14F-4D97-AF65-F5344CB8AC3E}">
        <p14:creationId xmlns:p14="http://schemas.microsoft.com/office/powerpoint/2010/main" val="97122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000"/>
                                        <p:tgtEl>
                                          <p:spTgt spid="11"/>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1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7" name="文本框 6"/>
          <p:cNvSpPr txBox="1"/>
          <p:nvPr/>
        </p:nvSpPr>
        <p:spPr>
          <a:xfrm>
            <a:off x="1337163" y="956871"/>
            <a:ext cx="6096000" cy="369332"/>
          </a:xfrm>
          <a:prstGeom prst="rect">
            <a:avLst/>
          </a:prstGeom>
          <a:noFill/>
        </p:spPr>
        <p:txBody>
          <a:bodyPr wrap="square">
            <a:spAutoFit/>
          </a:bodyPr>
          <a:lstStyle/>
          <a:p>
            <a:pPr marL="285750" indent="-285750" defTabSz="1219200">
              <a:buFont typeface="Wingdings" panose="05000000000000000000" pitchFamily="2" charset="2"/>
              <a:buChar char="n"/>
              <a:defRPr/>
            </a:pPr>
            <a:r>
              <a:rPr lang="zh-CN" altLang="en-US" sz="1800" dirty="0">
                <a:solidFill>
                  <a:srgbClr val="C00000"/>
                </a:solidFill>
                <a:latin typeface="方正粗黑宋简体" panose="02000000000000000000" pitchFamily="2" charset="-122"/>
                <a:ea typeface="方正粗黑宋简体" panose="02000000000000000000" pitchFamily="2" charset="-122"/>
                <a:cs typeface="+mn-ea"/>
                <a:sym typeface="+mn-lt"/>
              </a:rPr>
              <a:t>加强意识形态工作的阵地建设</a:t>
            </a:r>
            <a:endParaRPr lang="zh-CN" altLang="en-US" sz="1200" dirty="0">
              <a:solidFill>
                <a:srgbClr val="C00000"/>
              </a:solidFill>
              <a:latin typeface="方正粗黑宋简体" panose="02000000000000000000" pitchFamily="2" charset="-122"/>
              <a:ea typeface="方正粗黑宋简体" panose="02000000000000000000" pitchFamily="2" charset="-122"/>
              <a:cs typeface="+mn-ea"/>
              <a:sym typeface="+mn-lt"/>
            </a:endParaRPr>
          </a:p>
        </p:txBody>
      </p:sp>
      <p:grpSp>
        <p:nvGrpSpPr>
          <p:cNvPr id="8" name="组合 7"/>
          <p:cNvGrpSpPr/>
          <p:nvPr/>
        </p:nvGrpSpPr>
        <p:grpSpPr>
          <a:xfrm>
            <a:off x="1055347" y="1748108"/>
            <a:ext cx="7077181" cy="3694239"/>
            <a:chOff x="1345197" y="2209028"/>
            <a:chExt cx="7077181" cy="3694239"/>
          </a:xfrm>
        </p:grpSpPr>
        <p:sp>
          <p:nvSpPr>
            <p:cNvPr id="9" name="TextBox 37"/>
            <p:cNvSpPr txBox="1"/>
            <p:nvPr/>
          </p:nvSpPr>
          <p:spPr>
            <a:xfrm>
              <a:off x="1519632" y="2209028"/>
              <a:ext cx="4910024" cy="440961"/>
            </a:xfrm>
            <a:prstGeom prst="rect">
              <a:avLst/>
            </a:prstGeom>
          </p:spPr>
          <p:txBody>
            <a:bodyPr wrap="none">
              <a:noAutofit/>
            </a:bodyPr>
            <a:lstStyle/>
            <a:p>
              <a:pPr>
                <a:buClr>
                  <a:srgbClr val="000000">
                    <a:lumMod val="85000"/>
                    <a:lumOff val="15000"/>
                  </a:srgbClr>
                </a:buClr>
                <a:buSzPct val="105000"/>
              </a:pPr>
              <a:r>
                <a:rPr lang="zh-CN" altLang="en-US" sz="2000" b="1" dirty="0">
                  <a:solidFill>
                    <a:srgbClr val="C00000"/>
                  </a:solidFill>
                  <a:latin typeface="微软雅黑" panose="020B0503020204020204" pitchFamily="34" charset="-122"/>
                  <a:ea typeface="微软雅黑" panose="020B0503020204020204" pitchFamily="34" charset="-122"/>
                </a:rPr>
                <a:t>社会科学是意识形态建设的基础</a:t>
              </a:r>
            </a:p>
          </p:txBody>
        </p:sp>
        <p:sp>
          <p:nvSpPr>
            <p:cNvPr id="10" name="文本框 9"/>
            <p:cNvSpPr txBox="1"/>
            <p:nvPr/>
          </p:nvSpPr>
          <p:spPr>
            <a:xfrm>
              <a:off x="1345197" y="2951369"/>
              <a:ext cx="7077181" cy="2951898"/>
            </a:xfrm>
            <a:prstGeom prst="rect">
              <a:avLst/>
            </a:prstGeom>
            <a:noFill/>
          </p:spPr>
          <p:txBody>
            <a:bodyPr wrap="square">
              <a:spAutoFit/>
            </a:bodyPr>
            <a:lstStyle/>
            <a:p>
              <a:pPr eaLnBrk="0" fontAlgn="base" hangingPunct="0">
                <a:lnSpc>
                  <a:spcPct val="150000"/>
                </a:lnSpc>
                <a:spcBef>
                  <a:spcPct val="0"/>
                </a:spcBef>
                <a:spcAft>
                  <a:spcPct val="0"/>
                </a:spcAft>
                <a:buClr>
                  <a:srgbClr val="E10802"/>
                </a:buClr>
              </a:pPr>
              <a:r>
                <a:rPr lang="zh-CN" altLang="en-US"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rPr>
                <a:t>坚持和发展中国特色社会主义，需要不断在实践和理论上进行探索、用发展着的理论指导发展着的实践。</a:t>
              </a:r>
              <a:endParaRPr lang="en-US" altLang="zh-CN"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endParaRPr>
            </a:p>
            <a:p>
              <a:pPr eaLnBrk="0" fontAlgn="base" hangingPunct="0">
                <a:lnSpc>
                  <a:spcPct val="150000"/>
                </a:lnSpc>
                <a:spcBef>
                  <a:spcPct val="0"/>
                </a:spcBef>
                <a:spcAft>
                  <a:spcPct val="0"/>
                </a:spcAft>
                <a:buClr>
                  <a:srgbClr val="E10802"/>
                </a:buClr>
              </a:pPr>
              <a:r>
                <a:rPr lang="zh-CN" altLang="en-US"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rPr>
                <a:t>学社会科学的思辨性、系统性、基础性特征，使其在意识形态工作中处于基础地位。</a:t>
              </a:r>
              <a:endParaRPr lang="en-US" altLang="zh-CN"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endParaRPr>
            </a:p>
            <a:p>
              <a:pPr eaLnBrk="0" fontAlgn="base" hangingPunct="0">
                <a:lnSpc>
                  <a:spcPct val="150000"/>
                </a:lnSpc>
                <a:spcBef>
                  <a:spcPct val="0"/>
                </a:spcBef>
                <a:spcAft>
                  <a:spcPct val="0"/>
                </a:spcAft>
                <a:buClr>
                  <a:srgbClr val="E10802"/>
                </a:buClr>
              </a:pPr>
              <a:r>
                <a:rPr lang="zh-CN" altLang="en-US"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rPr>
                <a:t>社会主流话语是从哲学社会科学理论中提炼出来的。</a:t>
              </a:r>
              <a:endParaRPr lang="en-US" altLang="zh-CN"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endParaRPr>
            </a:p>
            <a:p>
              <a:pPr eaLnBrk="0" fontAlgn="base" hangingPunct="0">
                <a:lnSpc>
                  <a:spcPct val="150000"/>
                </a:lnSpc>
                <a:spcBef>
                  <a:spcPct val="0"/>
                </a:spcBef>
                <a:spcAft>
                  <a:spcPct val="0"/>
                </a:spcAft>
                <a:buClr>
                  <a:srgbClr val="E10802"/>
                </a:buClr>
              </a:pPr>
              <a:r>
                <a:rPr lang="zh-CN" altLang="en-US"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rPr>
                <a:t>必须着力构建中国特色哲学社会科学，在指导思想、学科体系、学术体系、话语体系等方面充分体现中国特色、中国风格、中国气派。</a:t>
              </a:r>
            </a:p>
          </p:txBody>
        </p:sp>
      </p:gr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667" y="1968588"/>
            <a:ext cx="3652520" cy="3652520"/>
          </a:xfrm>
          <a:prstGeom prst="rect">
            <a:avLst/>
          </a:prstGeom>
        </p:spPr>
      </p:pic>
    </p:spTree>
    <p:extLst>
      <p:ext uri="{BB962C8B-B14F-4D97-AF65-F5344CB8AC3E}">
        <p14:creationId xmlns:p14="http://schemas.microsoft.com/office/powerpoint/2010/main" val="57018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7" name="文本框 6"/>
          <p:cNvSpPr txBox="1"/>
          <p:nvPr/>
        </p:nvSpPr>
        <p:spPr>
          <a:xfrm>
            <a:off x="1469293" y="744967"/>
            <a:ext cx="6096000" cy="369332"/>
          </a:xfrm>
          <a:prstGeom prst="rect">
            <a:avLst/>
          </a:prstGeom>
          <a:noFill/>
        </p:spPr>
        <p:txBody>
          <a:bodyPr wrap="square">
            <a:spAutoFit/>
          </a:bodyPr>
          <a:lstStyle/>
          <a:p>
            <a:pPr marL="285750" indent="-285750" defTabSz="1219200">
              <a:buFont typeface="Wingdings" panose="05000000000000000000" pitchFamily="2" charset="2"/>
              <a:buChar char="n"/>
              <a:defRPr/>
            </a:pPr>
            <a:r>
              <a:rPr lang="zh-CN" altLang="en-US" sz="1800" dirty="0">
                <a:solidFill>
                  <a:srgbClr val="C00000"/>
                </a:solidFill>
                <a:latin typeface="方正粗黑宋简体" panose="02000000000000000000" pitchFamily="2" charset="-122"/>
                <a:ea typeface="方正粗黑宋简体" panose="02000000000000000000" pitchFamily="2" charset="-122"/>
                <a:cs typeface="+mn-ea"/>
                <a:sym typeface="+mn-lt"/>
              </a:rPr>
              <a:t>加强意识形态工作的阵地建设</a:t>
            </a:r>
            <a:endParaRPr lang="zh-CN" altLang="en-US" sz="1200" dirty="0">
              <a:solidFill>
                <a:srgbClr val="C00000"/>
              </a:solidFill>
              <a:latin typeface="方正粗黑宋简体" panose="02000000000000000000" pitchFamily="2" charset="-122"/>
              <a:ea typeface="方正粗黑宋简体" panose="02000000000000000000" pitchFamily="2" charset="-122"/>
              <a:cs typeface="+mn-ea"/>
              <a:sym typeface="+mn-lt"/>
            </a:endParaRPr>
          </a:p>
        </p:txBody>
      </p:sp>
      <p:grpSp>
        <p:nvGrpSpPr>
          <p:cNvPr id="8" name="组合 7"/>
          <p:cNvGrpSpPr/>
          <p:nvPr/>
        </p:nvGrpSpPr>
        <p:grpSpPr>
          <a:xfrm>
            <a:off x="4638137" y="1586197"/>
            <a:ext cx="6913397" cy="4248874"/>
            <a:chOff x="1345197" y="1858502"/>
            <a:chExt cx="6278083" cy="4248874"/>
          </a:xfrm>
        </p:grpSpPr>
        <p:sp>
          <p:nvSpPr>
            <p:cNvPr id="9" name="TextBox 37"/>
            <p:cNvSpPr txBox="1"/>
            <p:nvPr/>
          </p:nvSpPr>
          <p:spPr>
            <a:xfrm>
              <a:off x="2319370" y="1858502"/>
              <a:ext cx="4910024" cy="440961"/>
            </a:xfrm>
            <a:prstGeom prst="rect">
              <a:avLst/>
            </a:prstGeom>
          </p:spPr>
          <p:txBody>
            <a:bodyPr wrap="none">
              <a:noAutofit/>
            </a:bodyPr>
            <a:lstStyle/>
            <a:p>
              <a:pPr>
                <a:buClr>
                  <a:srgbClr val="000000">
                    <a:lumMod val="85000"/>
                    <a:lumOff val="15000"/>
                  </a:srgbClr>
                </a:buClr>
                <a:buSzPct val="105000"/>
              </a:pPr>
              <a:r>
                <a:rPr lang="zh-CN" altLang="en-US" sz="2000" b="1" dirty="0">
                  <a:solidFill>
                    <a:srgbClr val="C00000"/>
                  </a:solidFill>
                  <a:latin typeface="微软雅黑" panose="020B0503020204020204" pitchFamily="34" charset="-122"/>
                  <a:ea typeface="微软雅黑" panose="020B0503020204020204" pitchFamily="34" charset="-122"/>
                </a:rPr>
                <a:t>社会主义文艺是意识形态建设的重要载体</a:t>
              </a:r>
            </a:p>
          </p:txBody>
        </p:sp>
        <p:sp>
          <p:nvSpPr>
            <p:cNvPr id="10" name="文本框 9"/>
            <p:cNvSpPr txBox="1"/>
            <p:nvPr/>
          </p:nvSpPr>
          <p:spPr>
            <a:xfrm>
              <a:off x="1345197" y="2809229"/>
              <a:ext cx="6278083" cy="3298147"/>
            </a:xfrm>
            <a:prstGeom prst="rect">
              <a:avLst/>
            </a:prstGeom>
            <a:noFill/>
          </p:spPr>
          <p:txBody>
            <a:bodyPr wrap="square">
              <a:spAutoFit/>
            </a:bodyPr>
            <a:lstStyle/>
            <a:p>
              <a:pPr eaLnBrk="0" fontAlgn="base" hangingPunct="0">
                <a:lnSpc>
                  <a:spcPct val="130000"/>
                </a:lnSpc>
                <a:spcBef>
                  <a:spcPct val="0"/>
                </a:spcBef>
                <a:spcAft>
                  <a:spcPct val="0"/>
                </a:spcAft>
                <a:buClr>
                  <a:srgbClr val="E10802"/>
                </a:buClr>
              </a:pPr>
              <a:r>
                <a:rPr lang="zh-CN" altLang="en-US"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rPr>
                <a:t>文艺是民族精神的火炬，是时代前进的号角，最能代表一个民族的风貌，最能引领一个时代的风气。</a:t>
              </a:r>
              <a:endParaRPr lang="en-US" altLang="zh-CN"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endParaRPr>
            </a:p>
            <a:p>
              <a:pPr eaLnBrk="0" fontAlgn="base" hangingPunct="0">
                <a:lnSpc>
                  <a:spcPct val="130000"/>
                </a:lnSpc>
                <a:spcBef>
                  <a:spcPct val="0"/>
                </a:spcBef>
                <a:spcAft>
                  <a:spcPct val="0"/>
                </a:spcAft>
                <a:buClr>
                  <a:srgbClr val="E10802"/>
                </a:buClr>
              </a:pPr>
              <a:r>
                <a:rPr lang="zh-CN" altLang="en-US"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rPr>
                <a:t>意识形态在民众心中的地位和影响，很多时候正是通过文艺作品实现的。</a:t>
              </a:r>
              <a:endParaRPr lang="en-US" altLang="zh-CN"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endParaRPr>
            </a:p>
            <a:p>
              <a:pPr eaLnBrk="0" fontAlgn="base" hangingPunct="0">
                <a:lnSpc>
                  <a:spcPct val="130000"/>
                </a:lnSpc>
                <a:spcBef>
                  <a:spcPct val="0"/>
                </a:spcBef>
                <a:spcAft>
                  <a:spcPct val="0"/>
                </a:spcAft>
                <a:buClr>
                  <a:srgbClr val="E10802"/>
                </a:buClr>
              </a:pPr>
              <a:r>
                <a:rPr lang="zh-CN" altLang="en-US"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rPr>
                <a:t>文艺战线必须成为时代风气的先觉者、先行者、先倡者，通过生产更多有筋骨、有道德、有温度的文艺作品，书写和记录人民的伟大实践、时代的进步要求，彰显信仰之美、崇高之美，弘扬中国精神、凝聚中国力量，鼓舞全国各族人民朝气蓬勃迈向未来。</a:t>
              </a:r>
            </a:p>
          </p:txBody>
        </p:sp>
      </p:grpSp>
      <p:pic>
        <p:nvPicPr>
          <p:cNvPr id="11" name="Picture 9"/>
          <p:cNvPicPr>
            <a:picLocks noChangeAspect="1"/>
          </p:cNvPicPr>
          <p:nvPr/>
        </p:nvPicPr>
        <p:blipFill>
          <a:blip r:embed="rId3"/>
          <a:stretch>
            <a:fillRect/>
          </a:stretch>
        </p:blipFill>
        <p:spPr>
          <a:xfrm flipV="1">
            <a:off x="433938" y="2375864"/>
            <a:ext cx="3611245" cy="2669540"/>
          </a:xfrm>
          <a:prstGeom prst="rect">
            <a:avLst/>
          </a:prstGeom>
        </p:spPr>
      </p:pic>
    </p:spTree>
    <p:extLst>
      <p:ext uri="{BB962C8B-B14F-4D97-AF65-F5344CB8AC3E}">
        <p14:creationId xmlns:p14="http://schemas.microsoft.com/office/powerpoint/2010/main" val="82640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7" name="文本框 6"/>
          <p:cNvSpPr txBox="1"/>
          <p:nvPr/>
        </p:nvSpPr>
        <p:spPr>
          <a:xfrm>
            <a:off x="1472075" y="839831"/>
            <a:ext cx="6096000" cy="369332"/>
          </a:xfrm>
          <a:prstGeom prst="rect">
            <a:avLst/>
          </a:prstGeom>
          <a:noFill/>
        </p:spPr>
        <p:txBody>
          <a:bodyPr wrap="square">
            <a:spAutoFit/>
          </a:bodyPr>
          <a:lstStyle/>
          <a:p>
            <a:pPr marL="285750" indent="-285750" defTabSz="1219200">
              <a:buFont typeface="Wingdings" panose="05000000000000000000" pitchFamily="2" charset="2"/>
              <a:buChar char="n"/>
              <a:defRPr/>
            </a:pPr>
            <a:r>
              <a:rPr lang="zh-CN" altLang="en-US" sz="1800" dirty="0">
                <a:solidFill>
                  <a:srgbClr val="C00000"/>
                </a:solidFill>
                <a:latin typeface="方正粗黑宋简体" panose="02000000000000000000" pitchFamily="2" charset="-122"/>
                <a:ea typeface="方正粗黑宋简体" panose="02000000000000000000" pitchFamily="2" charset="-122"/>
                <a:cs typeface="+mn-ea"/>
                <a:sym typeface="+mn-lt"/>
              </a:rPr>
              <a:t>加强意识形态工作的阵地建设</a:t>
            </a:r>
            <a:endParaRPr lang="zh-CN" altLang="en-US" sz="1200" dirty="0">
              <a:solidFill>
                <a:srgbClr val="C00000"/>
              </a:solidFill>
              <a:latin typeface="方正粗黑宋简体" panose="02000000000000000000" pitchFamily="2" charset="-122"/>
              <a:ea typeface="方正粗黑宋简体" panose="02000000000000000000" pitchFamily="2" charset="-122"/>
              <a:cs typeface="+mn-ea"/>
              <a:sym typeface="+mn-lt"/>
            </a:endParaRPr>
          </a:p>
        </p:txBody>
      </p:sp>
      <p:grpSp>
        <p:nvGrpSpPr>
          <p:cNvPr id="8" name="组合 7"/>
          <p:cNvGrpSpPr/>
          <p:nvPr/>
        </p:nvGrpSpPr>
        <p:grpSpPr>
          <a:xfrm>
            <a:off x="682906" y="1553212"/>
            <a:ext cx="11250593" cy="4421948"/>
            <a:chOff x="1345197" y="2315073"/>
            <a:chExt cx="10855002" cy="4421948"/>
          </a:xfrm>
        </p:grpSpPr>
        <p:sp>
          <p:nvSpPr>
            <p:cNvPr id="9" name="TextBox 37"/>
            <p:cNvSpPr txBox="1"/>
            <p:nvPr/>
          </p:nvSpPr>
          <p:spPr>
            <a:xfrm>
              <a:off x="1405967" y="2315073"/>
              <a:ext cx="4910024" cy="440961"/>
            </a:xfrm>
            <a:prstGeom prst="rect">
              <a:avLst/>
            </a:prstGeom>
          </p:spPr>
          <p:txBody>
            <a:bodyPr wrap="none">
              <a:noAutofit/>
            </a:bodyPr>
            <a:lstStyle/>
            <a:p>
              <a:pPr>
                <a:buClr>
                  <a:srgbClr val="000000">
                    <a:lumMod val="85000"/>
                    <a:lumOff val="15000"/>
                  </a:srgbClr>
                </a:buClr>
                <a:buSzPct val="105000"/>
              </a:pPr>
              <a:r>
                <a:rPr lang="zh-CN" altLang="en-US" sz="2000" b="1" dirty="0">
                  <a:solidFill>
                    <a:srgbClr val="C00000"/>
                  </a:solidFill>
                  <a:latin typeface="微软雅黑" panose="020B0503020204020204" pitchFamily="34" charset="-122"/>
                  <a:ea typeface="微软雅黑" panose="020B0503020204020204" pitchFamily="34" charset="-122"/>
                </a:rPr>
                <a:t>宣传思想工作是意识形态建设的关键</a:t>
              </a:r>
            </a:p>
          </p:txBody>
        </p:sp>
        <p:sp>
          <p:nvSpPr>
            <p:cNvPr id="10" name="文本框 9"/>
            <p:cNvSpPr txBox="1"/>
            <p:nvPr/>
          </p:nvSpPr>
          <p:spPr>
            <a:xfrm>
              <a:off x="1345197" y="2951369"/>
              <a:ext cx="10855002" cy="3785652"/>
            </a:xfrm>
            <a:prstGeom prst="rect">
              <a:avLst/>
            </a:prstGeom>
            <a:noFill/>
          </p:spPr>
          <p:txBody>
            <a:bodyPr wrap="square">
              <a:spAutoFit/>
            </a:bodyPr>
            <a:lstStyle/>
            <a:p>
              <a:pPr marL="342900" indent="-342900" eaLnBrk="0" fontAlgn="base" hangingPunct="0">
                <a:lnSpc>
                  <a:spcPct val="120000"/>
                </a:lnSpc>
                <a:spcBef>
                  <a:spcPct val="0"/>
                </a:spcBef>
                <a:spcAft>
                  <a:spcPct val="0"/>
                </a:spcAft>
                <a:buClr>
                  <a:srgbClr val="E10802"/>
                </a:buClr>
                <a:buFont typeface="Wingdings" panose="05000000000000000000" pitchFamily="2" charset="2"/>
                <a:buChar char="l"/>
              </a:pPr>
              <a:r>
                <a:rPr lang="zh-CN" altLang="en-US" sz="20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rPr>
                <a:t>党的思想理论、路线方针政策要深入人心，引领社会前进，必须大力加强宣传思想工作。</a:t>
              </a:r>
              <a:endParaRPr lang="en-US" altLang="zh-CN" sz="20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eaLnBrk="0" fontAlgn="base" hangingPunct="0">
                <a:lnSpc>
                  <a:spcPct val="120000"/>
                </a:lnSpc>
                <a:spcBef>
                  <a:spcPct val="0"/>
                </a:spcBef>
                <a:spcAft>
                  <a:spcPct val="0"/>
                </a:spcAft>
                <a:buClr>
                  <a:srgbClr val="E10802"/>
                </a:buClr>
                <a:buFont typeface="Wingdings" panose="05000000000000000000" pitchFamily="2" charset="2"/>
                <a:buChar char="l"/>
              </a:pPr>
              <a:r>
                <a:rPr lang="zh-CN" altLang="en-US" sz="20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rPr>
                <a:t>要加强理论学习巩固马克思主义在意识形态领域的指导地位，提高全党的马克思主义理论水平；</a:t>
              </a:r>
              <a:endParaRPr lang="en-US" altLang="zh-CN" sz="20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eaLnBrk="0" fontAlgn="base" hangingPunct="0">
                <a:lnSpc>
                  <a:spcPct val="120000"/>
                </a:lnSpc>
                <a:spcBef>
                  <a:spcPct val="0"/>
                </a:spcBef>
                <a:spcAft>
                  <a:spcPct val="0"/>
                </a:spcAft>
                <a:buClr>
                  <a:srgbClr val="E10802"/>
                </a:buClr>
                <a:buFont typeface="Wingdings" panose="05000000000000000000" pitchFamily="2" charset="2"/>
                <a:buChar char="l"/>
              </a:pPr>
              <a:r>
                <a:rPr lang="zh-CN" altLang="en-US" sz="20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rPr>
                <a:t>深入开展中国特色社会主义宣传教育，把全国各族人民团结和凝聚在中国特色社会主义伟大旗帜之下，巩固全党全国人民团结奋斗的共同思想基础；</a:t>
              </a:r>
              <a:endParaRPr lang="en-US" altLang="zh-CN" sz="20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eaLnBrk="0" fontAlgn="base" hangingPunct="0">
                <a:lnSpc>
                  <a:spcPct val="120000"/>
                </a:lnSpc>
                <a:spcBef>
                  <a:spcPct val="0"/>
                </a:spcBef>
                <a:spcAft>
                  <a:spcPct val="0"/>
                </a:spcAft>
                <a:buClr>
                  <a:srgbClr val="E10802"/>
                </a:buClr>
                <a:buFont typeface="Wingdings" panose="05000000000000000000" pitchFamily="2" charset="2"/>
                <a:buChar char="l"/>
              </a:pPr>
              <a:r>
                <a:rPr lang="zh-CN" altLang="en-US" sz="20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rPr>
                <a:t>坚定宣传党的理论和路线方针政策，坚定宣传中央重大工作部署，坚定宣传中央关于形势的重大分析判断，把全党和全国人民的思想统一到党中央指明的方向上来；</a:t>
              </a:r>
              <a:endParaRPr lang="en-US" altLang="zh-CN" sz="20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eaLnBrk="0" fontAlgn="base" hangingPunct="0">
                <a:lnSpc>
                  <a:spcPct val="120000"/>
                </a:lnSpc>
                <a:spcBef>
                  <a:spcPct val="0"/>
                </a:spcBef>
                <a:spcAft>
                  <a:spcPct val="0"/>
                </a:spcAft>
                <a:buClr>
                  <a:srgbClr val="E10802"/>
                </a:buClr>
                <a:buFont typeface="Wingdings" panose="05000000000000000000" pitchFamily="2" charset="2"/>
                <a:buChar char="l"/>
              </a:pPr>
              <a:r>
                <a:rPr lang="zh-CN" altLang="en-US" sz="20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rPr>
                <a:t>在全面对外开放的条件下，引导人们更加全面客观地认识当代中国、看待外部世界；</a:t>
              </a:r>
              <a:endParaRPr lang="en-US" altLang="zh-CN" sz="20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eaLnBrk="0" fontAlgn="base" hangingPunct="0">
                <a:lnSpc>
                  <a:spcPct val="120000"/>
                </a:lnSpc>
                <a:spcBef>
                  <a:spcPct val="0"/>
                </a:spcBef>
                <a:spcAft>
                  <a:spcPct val="0"/>
                </a:spcAft>
                <a:buClr>
                  <a:srgbClr val="E10802"/>
                </a:buClr>
                <a:buFont typeface="Wingdings" panose="05000000000000000000" pitchFamily="2" charset="2"/>
                <a:buChar char="l"/>
              </a:pPr>
              <a:r>
                <a:rPr lang="zh-CN" altLang="en-US" sz="20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rPr>
                <a:t>在事关大是大非和政治原则问题上，必须增强主动性、掌握主动权、打好主动仗，帮助干部群众划清是非界限、澄清模糊认识。</a:t>
              </a:r>
            </a:p>
          </p:txBody>
        </p:sp>
      </p:grpSp>
    </p:spTree>
    <p:extLst>
      <p:ext uri="{BB962C8B-B14F-4D97-AF65-F5344CB8AC3E}">
        <p14:creationId xmlns:p14="http://schemas.microsoft.com/office/powerpoint/2010/main" val="114914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11" name="文本框 10"/>
          <p:cNvSpPr txBox="1"/>
          <p:nvPr/>
        </p:nvSpPr>
        <p:spPr>
          <a:xfrm>
            <a:off x="1345197" y="654981"/>
            <a:ext cx="6096000" cy="369332"/>
          </a:xfrm>
          <a:prstGeom prst="rect">
            <a:avLst/>
          </a:prstGeom>
          <a:noFill/>
        </p:spPr>
        <p:txBody>
          <a:bodyPr wrap="square">
            <a:spAutoFit/>
          </a:bodyPr>
          <a:lstStyle/>
          <a:p>
            <a:pPr marL="285750" indent="-285750" defTabSz="1219200">
              <a:buFont typeface="Wingdings" panose="05000000000000000000" pitchFamily="2" charset="2"/>
              <a:buChar char="n"/>
              <a:defRPr/>
            </a:pPr>
            <a:r>
              <a:rPr lang="zh-CN" altLang="en-US" sz="1800" dirty="0">
                <a:solidFill>
                  <a:srgbClr val="C00000"/>
                </a:solidFill>
                <a:latin typeface="方正粗黑宋简体" panose="02000000000000000000" pitchFamily="2" charset="-122"/>
                <a:ea typeface="方正粗黑宋简体" panose="02000000000000000000" pitchFamily="2" charset="-122"/>
                <a:cs typeface="+mn-ea"/>
                <a:sym typeface="+mn-lt"/>
              </a:rPr>
              <a:t>加强意识形态工作的阵地建设</a:t>
            </a:r>
            <a:endParaRPr lang="zh-CN" altLang="en-US" sz="1200" dirty="0">
              <a:solidFill>
                <a:srgbClr val="C00000"/>
              </a:solidFill>
              <a:latin typeface="方正粗黑宋简体" panose="02000000000000000000" pitchFamily="2" charset="-122"/>
              <a:ea typeface="方正粗黑宋简体" panose="02000000000000000000" pitchFamily="2" charset="-122"/>
              <a:cs typeface="+mn-ea"/>
              <a:sym typeface="+mn-lt"/>
            </a:endParaRPr>
          </a:p>
        </p:txBody>
      </p:sp>
      <p:grpSp>
        <p:nvGrpSpPr>
          <p:cNvPr id="12" name="组合 11"/>
          <p:cNvGrpSpPr/>
          <p:nvPr/>
        </p:nvGrpSpPr>
        <p:grpSpPr>
          <a:xfrm>
            <a:off x="904878" y="1779515"/>
            <a:ext cx="6918499" cy="3614258"/>
            <a:chOff x="1345198" y="2275159"/>
            <a:chExt cx="6629399" cy="3614258"/>
          </a:xfrm>
        </p:grpSpPr>
        <p:sp>
          <p:nvSpPr>
            <p:cNvPr id="13" name="TextBox 37"/>
            <p:cNvSpPr txBox="1"/>
            <p:nvPr/>
          </p:nvSpPr>
          <p:spPr>
            <a:xfrm>
              <a:off x="1511735" y="2275159"/>
              <a:ext cx="4910024" cy="440961"/>
            </a:xfrm>
            <a:prstGeom prst="rect">
              <a:avLst/>
            </a:prstGeom>
          </p:spPr>
          <p:txBody>
            <a:bodyPr wrap="none">
              <a:noAutofit/>
            </a:bodyPr>
            <a:lstStyle/>
            <a:p>
              <a:pPr>
                <a:buClr>
                  <a:srgbClr val="000000">
                    <a:lumMod val="85000"/>
                    <a:lumOff val="15000"/>
                  </a:srgbClr>
                </a:buClr>
                <a:buSzPct val="105000"/>
              </a:pPr>
              <a:r>
                <a:rPr lang="zh-CN" altLang="en-US" sz="2000" b="1" dirty="0">
                  <a:solidFill>
                    <a:srgbClr val="C00000"/>
                  </a:solidFill>
                  <a:latin typeface="微软雅黑" panose="020B0503020204020204" pitchFamily="34" charset="-122"/>
                  <a:ea typeface="微软雅黑" panose="020B0503020204020204" pitchFamily="34" charset="-122"/>
                </a:rPr>
                <a:t>新闻舆论工作是意识形态建设的桥梁和纽带</a:t>
              </a:r>
            </a:p>
          </p:txBody>
        </p:sp>
        <p:sp>
          <p:nvSpPr>
            <p:cNvPr id="14" name="文本框 13"/>
            <p:cNvSpPr txBox="1"/>
            <p:nvPr/>
          </p:nvSpPr>
          <p:spPr>
            <a:xfrm>
              <a:off x="1345198" y="2951369"/>
              <a:ext cx="6629399" cy="2938048"/>
            </a:xfrm>
            <a:prstGeom prst="rect">
              <a:avLst/>
            </a:prstGeom>
            <a:noFill/>
          </p:spPr>
          <p:txBody>
            <a:bodyPr wrap="square">
              <a:spAutoFit/>
            </a:bodyPr>
            <a:lstStyle/>
            <a:p>
              <a:pPr eaLnBrk="0" fontAlgn="base" hangingPunct="0">
                <a:lnSpc>
                  <a:spcPct val="130000"/>
                </a:lnSpc>
                <a:spcBef>
                  <a:spcPct val="0"/>
                </a:spcBef>
                <a:spcAft>
                  <a:spcPct val="0"/>
                </a:spcAft>
                <a:buClr>
                  <a:srgbClr val="E10802"/>
                </a:buClr>
              </a:pPr>
              <a:r>
                <a:rPr lang="zh-CN" altLang="en-US"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rPr>
                <a:t>意识形态对社会发生什么影响，同党和政府与社会的互动情况密不可分。</a:t>
              </a:r>
              <a:endParaRPr lang="en-US" altLang="zh-CN"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endParaRPr>
            </a:p>
            <a:p>
              <a:pPr eaLnBrk="0" fontAlgn="base" hangingPunct="0">
                <a:lnSpc>
                  <a:spcPct val="130000"/>
                </a:lnSpc>
                <a:spcBef>
                  <a:spcPct val="0"/>
                </a:spcBef>
                <a:spcAft>
                  <a:spcPct val="0"/>
                </a:spcAft>
                <a:buClr>
                  <a:srgbClr val="E10802"/>
                </a:buClr>
              </a:pPr>
              <a:r>
                <a:rPr lang="zh-CN" altLang="en-US"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rPr>
                <a:t>与思想宣传工作相比，新闻舆论工作具有双向性。</a:t>
              </a:r>
              <a:endParaRPr lang="en-US" altLang="zh-CN"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endParaRPr>
            </a:p>
            <a:p>
              <a:pPr eaLnBrk="0" fontAlgn="base" hangingPunct="0">
                <a:lnSpc>
                  <a:spcPct val="130000"/>
                </a:lnSpc>
                <a:spcBef>
                  <a:spcPct val="0"/>
                </a:spcBef>
                <a:spcAft>
                  <a:spcPct val="0"/>
                </a:spcAft>
                <a:buClr>
                  <a:srgbClr val="E10802"/>
                </a:buClr>
              </a:pPr>
              <a:r>
                <a:rPr lang="zh-CN" altLang="en-US"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rPr>
                <a:t>党通过新闻舆论工作使广大民众了解国家和社会发展形势、社会动态，保障人民群众的知情权，同时及时了解反映人民群众的意见、建议，供党和政府决策参考。</a:t>
              </a:r>
              <a:endParaRPr lang="en-US" altLang="zh-CN"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endParaRPr>
            </a:p>
            <a:p>
              <a:pPr eaLnBrk="0" fontAlgn="base" hangingPunct="0">
                <a:lnSpc>
                  <a:spcPct val="130000"/>
                </a:lnSpc>
                <a:spcBef>
                  <a:spcPct val="0"/>
                </a:spcBef>
                <a:spcAft>
                  <a:spcPct val="0"/>
                </a:spcAft>
                <a:buClr>
                  <a:srgbClr val="E10802"/>
                </a:buClr>
              </a:pPr>
              <a:r>
                <a:rPr lang="zh-CN" altLang="en-US" sz="1800" dirty="0">
                  <a:solidFill>
                    <a:srgbClr val="4D4D4D">
                      <a:lumMod val="75000"/>
                    </a:srgbClr>
                  </a:solidFill>
                  <a:latin typeface="微软雅黑" panose="020B0503020204020204" pitchFamily="34" charset="-122"/>
                  <a:ea typeface="微软雅黑" panose="020B0503020204020204" pitchFamily="34" charset="-122"/>
                  <a:cs typeface="Arial" panose="020B0604020202020204" pitchFamily="34" charset="0"/>
                </a:rPr>
                <a:t>因此要善于运用媒体宣讲政策主张、了解社情民意、发现矛盾问题、引导社会情绪、动员人民群众、推动实际工作。</a:t>
              </a:r>
            </a:p>
          </p:txBody>
        </p:sp>
      </p:grpSp>
      <p:pic>
        <p:nvPicPr>
          <p:cNvPr id="15" name="Picture 9"/>
          <p:cNvPicPr>
            <a:picLocks noChangeAspect="1"/>
          </p:cNvPicPr>
          <p:nvPr/>
        </p:nvPicPr>
        <p:blipFill>
          <a:blip r:embed="rId3"/>
          <a:stretch>
            <a:fillRect/>
          </a:stretch>
        </p:blipFill>
        <p:spPr>
          <a:xfrm flipV="1">
            <a:off x="7823377" y="2455725"/>
            <a:ext cx="3759835" cy="2779395"/>
          </a:xfrm>
          <a:prstGeom prst="rect">
            <a:avLst/>
          </a:prstGeom>
        </p:spPr>
      </p:pic>
    </p:spTree>
    <p:extLst>
      <p:ext uri="{BB962C8B-B14F-4D97-AF65-F5344CB8AC3E}">
        <p14:creationId xmlns:p14="http://schemas.microsoft.com/office/powerpoint/2010/main" val="292697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6" name="矩形 5"/>
          <p:cNvSpPr/>
          <p:nvPr/>
        </p:nvSpPr>
        <p:spPr>
          <a:xfrm>
            <a:off x="2060575" y="1488440"/>
            <a:ext cx="7922260" cy="831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4800" b="0" i="0" u="none" strike="noStrike" kern="1200" cap="none" spc="0" normalizeH="0" baseline="0" noProof="0" dirty="0" smtClean="0">
                <a:ln>
                  <a:noFill/>
                </a:ln>
                <a:solidFill>
                  <a:srgbClr val="FBEBCA"/>
                </a:solidFill>
                <a:effectLst>
                  <a:outerShdw blurRad="38100" dist="38100" dir="2700000" algn="tl">
                    <a:srgbClr val="000000">
                      <a:alpha val="43137"/>
                    </a:srgbClr>
                  </a:outerShdw>
                </a:effectLst>
                <a:uLnTx/>
                <a:uFillTx/>
                <a:latin typeface="方正粗黑宋简体" panose="02000000000000000000" pitchFamily="2" charset="-122"/>
                <a:ea typeface="方正粗黑宋简体" panose="02000000000000000000" pitchFamily="2" charset="-122"/>
                <a:cs typeface="+mn-cs"/>
              </a:rPr>
              <a:t>第五部分</a:t>
            </a:r>
            <a:endParaRPr kumimoji="1" lang="zh-CN" altLang="en-US" sz="4800" b="0" i="0" u="none" strike="noStrike" kern="1200" cap="none" spc="0" normalizeH="0" baseline="0" noProof="0" dirty="0">
              <a:ln>
                <a:noFill/>
              </a:ln>
              <a:solidFill>
                <a:srgbClr val="FBEBCA"/>
              </a:solidFill>
              <a:effectLst>
                <a:outerShdw blurRad="38100" dist="38100" dir="2700000" algn="tl">
                  <a:srgbClr val="000000">
                    <a:alpha val="43137"/>
                  </a:srgbClr>
                </a:outerShdw>
              </a:effectLst>
              <a:uLnTx/>
              <a:uFillTx/>
              <a:latin typeface="方正粗黑宋简体" panose="02000000000000000000" pitchFamily="2" charset="-122"/>
              <a:ea typeface="方正粗黑宋简体" panose="02000000000000000000" pitchFamily="2" charset="-122"/>
              <a:cs typeface="+mn-cs"/>
            </a:endParaRPr>
          </a:p>
        </p:txBody>
      </p:sp>
      <p:sp>
        <p:nvSpPr>
          <p:cNvPr id="8" name="矩形 7"/>
          <p:cNvSpPr/>
          <p:nvPr/>
        </p:nvSpPr>
        <p:spPr>
          <a:xfrm>
            <a:off x="2834640" y="2406650"/>
            <a:ext cx="6891020" cy="1753235"/>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FFC000">
                    <a:lumMod val="20000"/>
                    <a:lumOff val="80000"/>
                  </a:srgbClr>
                </a:solidFill>
                <a:effectLst>
                  <a:outerShdw blurRad="38100" dist="38100" dir="2700000" algn="tl">
                    <a:srgbClr val="000000">
                      <a:alpha val="43137"/>
                    </a:srgbClr>
                  </a:outerShdw>
                </a:effectLst>
                <a:uLnTx/>
                <a:uFillTx/>
                <a:latin typeface="方正粗黑宋简体" panose="02000000000000000000" pitchFamily="2" charset="-122"/>
                <a:ea typeface="方正粗黑宋简体" panose="02000000000000000000" pitchFamily="2" charset="-122"/>
                <a:cs typeface="+mn-ea"/>
                <a:sym typeface="+mn-lt"/>
              </a:rPr>
              <a:t>加强意识形态工作的有效措施</a:t>
            </a:r>
            <a:endParaRPr kumimoji="0" lang="zh-CN" altLang="en-US" sz="4000" b="0" i="0" u="none" strike="noStrike" kern="1200" cap="none" spc="0" normalizeH="0" baseline="0" noProof="0" dirty="0">
              <a:ln>
                <a:noFill/>
              </a:ln>
              <a:solidFill>
                <a:srgbClr val="FFC000">
                  <a:lumMod val="20000"/>
                  <a:lumOff val="80000"/>
                </a:srgbClr>
              </a:solidFill>
              <a:effectLst>
                <a:outerShdw blurRad="38100" dist="38100" dir="2700000" algn="tl">
                  <a:srgbClr val="000000">
                    <a:alpha val="43137"/>
                  </a:srgbClr>
                </a:outerShdw>
              </a:effectLst>
              <a:uLnTx/>
              <a:uFillTx/>
              <a:latin typeface="方正粗黑宋简体" panose="02000000000000000000" pitchFamily="2" charset="-122"/>
              <a:ea typeface="方正粗黑宋简体" panose="02000000000000000000" pitchFamily="2" charset="-122"/>
              <a:cs typeface="+mn-ea"/>
              <a:sym typeface="+mn-lt"/>
            </a:endParaRPr>
          </a:p>
        </p:txBody>
      </p:sp>
    </p:spTree>
    <p:extLst>
      <p:ext uri="{BB962C8B-B14F-4D97-AF65-F5344CB8AC3E}">
        <p14:creationId xmlns:p14="http://schemas.microsoft.com/office/powerpoint/2010/main" val="3269681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drap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5" name="标题 1"/>
          <p:cNvSpPr txBox="1">
            <a:spLocks/>
          </p:cNvSpPr>
          <p:nvPr/>
        </p:nvSpPr>
        <p:spPr>
          <a:xfrm>
            <a:off x="3752125" y="-258055"/>
            <a:ext cx="1837593" cy="160325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zh-CN" altLang="en-US" dirty="0"/>
          </a:p>
        </p:txBody>
      </p:sp>
      <p:sp>
        <p:nvSpPr>
          <p:cNvPr id="9" name="文本框 8"/>
          <p:cNvSpPr txBox="1"/>
          <p:nvPr/>
        </p:nvSpPr>
        <p:spPr>
          <a:xfrm>
            <a:off x="1551397" y="782686"/>
            <a:ext cx="9803368" cy="553998"/>
          </a:xfrm>
          <a:prstGeom prst="rect">
            <a:avLst/>
          </a:prstGeom>
          <a:noFill/>
        </p:spPr>
        <p:txBody>
          <a:bodyPr wrap="square">
            <a:spAutoFit/>
          </a:bodyPr>
          <a:lstStyle/>
          <a:p>
            <a:pPr algn="ctr">
              <a:lnSpc>
                <a:spcPct val="150000"/>
              </a:lnSpc>
            </a:pPr>
            <a:r>
              <a:rPr lang="zh-CN" altLang="en-US" sz="2000" b="1" dirty="0">
                <a:solidFill>
                  <a:srgbClr val="C00000"/>
                </a:solidFill>
                <a:latin typeface="微软雅黑" panose="020B0503020204020204" pitchFamily="34" charset="-122"/>
                <a:ea typeface="微软雅黑" panose="020B0503020204020204" pitchFamily="34" charset="-122"/>
                <a:cs typeface="+mn-ea"/>
                <a:sym typeface="+mn-lt"/>
              </a:rPr>
              <a:t>加强意识形态工作，必须坚持正确的原则和采取切实有效的措施，才能实现预期目标。</a:t>
            </a:r>
          </a:p>
        </p:txBody>
      </p:sp>
      <p:grpSp>
        <p:nvGrpSpPr>
          <p:cNvPr id="10" name="组合 9"/>
          <p:cNvGrpSpPr/>
          <p:nvPr/>
        </p:nvGrpSpPr>
        <p:grpSpPr>
          <a:xfrm>
            <a:off x="1551397" y="1508294"/>
            <a:ext cx="6096000" cy="3650956"/>
            <a:chOff x="1609271" y="2411119"/>
            <a:chExt cx="6096000" cy="3650956"/>
          </a:xfrm>
        </p:grpSpPr>
        <p:sp>
          <p:nvSpPr>
            <p:cNvPr id="11" name="文本框 10"/>
            <p:cNvSpPr txBox="1"/>
            <p:nvPr/>
          </p:nvSpPr>
          <p:spPr>
            <a:xfrm>
              <a:off x="1609271" y="2411119"/>
              <a:ext cx="6096000" cy="461665"/>
            </a:xfrm>
            <a:prstGeom prst="rect">
              <a:avLst/>
            </a:prstGeom>
            <a:noFill/>
          </p:spPr>
          <p:txBody>
            <a:bodyPr wrap="square">
              <a:spAutoFit/>
            </a:bodyPr>
            <a:lstStyle/>
            <a:p>
              <a:pPr marL="342900" indent="-342900">
                <a:buFont typeface="Wingdings" panose="05000000000000000000" pitchFamily="2" charset="2"/>
                <a:buChar char="n"/>
              </a:pPr>
              <a:r>
                <a:rPr lang="zh-CN" altLang="en-US" sz="2400" b="1" dirty="0">
                  <a:solidFill>
                    <a:srgbClr val="C00000"/>
                  </a:solidFill>
                  <a:latin typeface="微软雅黑" panose="020B0503020204020204" pitchFamily="34" charset="-122"/>
                  <a:ea typeface="微软雅黑" panose="020B0503020204020204" pitchFamily="34" charset="-122"/>
                  <a:cs typeface="+mn-ea"/>
                  <a:sym typeface="+mn-lt"/>
                </a:rPr>
                <a:t>五大措施</a:t>
              </a:r>
            </a:p>
          </p:txBody>
        </p:sp>
        <p:sp>
          <p:nvSpPr>
            <p:cNvPr id="12" name="文本框 11"/>
            <p:cNvSpPr txBox="1"/>
            <p:nvPr/>
          </p:nvSpPr>
          <p:spPr>
            <a:xfrm>
              <a:off x="1609271" y="2984822"/>
              <a:ext cx="6096000" cy="3077253"/>
            </a:xfrm>
            <a:prstGeom prst="rect">
              <a:avLst/>
            </a:prstGeom>
            <a:noFill/>
          </p:spPr>
          <p:txBody>
            <a:bodyPr wrap="square">
              <a:spAutoFit/>
            </a:bodyPr>
            <a:lstStyle/>
            <a:p>
              <a:pPr marL="342900" indent="-342900">
                <a:lnSpc>
                  <a:spcPct val="200000"/>
                </a:lnSpc>
                <a:buFont typeface="+mj-lt"/>
                <a:buAutoNum type="arabicPeriod"/>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牢牢掌握意识形态工作主动权</a:t>
              </a:r>
            </a:p>
            <a:p>
              <a:pPr marL="342900" indent="-342900">
                <a:lnSpc>
                  <a:spcPct val="200000"/>
                </a:lnSpc>
                <a:buFont typeface="+mj-lt"/>
                <a:buAutoNum type="arabicPeriod"/>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不断推动意识形态工作创新</a:t>
              </a:r>
            </a:p>
            <a:p>
              <a:pPr marL="342900" indent="-342900">
                <a:lnSpc>
                  <a:spcPct val="200000"/>
                </a:lnSpc>
                <a:buFont typeface="+mj-lt"/>
                <a:buAutoNum type="arabicPeriod"/>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坚持团结稳定鼓劲、正面宣传为主</a:t>
              </a:r>
            </a:p>
            <a:p>
              <a:pPr marL="342900" indent="-342900">
                <a:lnSpc>
                  <a:spcPct val="200000"/>
                </a:lnSpc>
                <a:buFont typeface="+mj-lt"/>
                <a:buAutoNum type="arabicPeriod"/>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坚持以理服人、以德服人、以文服人的工作方法</a:t>
              </a:r>
            </a:p>
            <a:p>
              <a:pPr marL="342900" indent="-342900">
                <a:lnSpc>
                  <a:spcPct val="200000"/>
                </a:lnSpc>
                <a:buFont typeface="+mj-lt"/>
                <a:buAutoNum type="arabicPeriod"/>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强化意识形态工作责任制</a:t>
              </a:r>
            </a:p>
          </p:txBody>
        </p:sp>
      </p:grpSp>
      <p:pic>
        <p:nvPicPr>
          <p:cNvPr id="13" name="Picture 9"/>
          <p:cNvPicPr>
            <a:picLocks noChangeAspect="1"/>
          </p:cNvPicPr>
          <p:nvPr/>
        </p:nvPicPr>
        <p:blipFill>
          <a:blip r:embed="rId3"/>
          <a:stretch>
            <a:fillRect/>
          </a:stretch>
        </p:blipFill>
        <p:spPr>
          <a:xfrm flipV="1">
            <a:off x="6721486" y="1598833"/>
            <a:ext cx="5470514" cy="4043580"/>
          </a:xfrm>
          <a:prstGeom prst="rect">
            <a:avLst/>
          </a:prstGeom>
        </p:spPr>
      </p:pic>
    </p:spTree>
    <p:extLst>
      <p:ext uri="{BB962C8B-B14F-4D97-AF65-F5344CB8AC3E}">
        <p14:creationId xmlns:p14="http://schemas.microsoft.com/office/powerpoint/2010/main" val="81174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7" name="文本框 6"/>
          <p:cNvSpPr txBox="1"/>
          <p:nvPr/>
        </p:nvSpPr>
        <p:spPr>
          <a:xfrm>
            <a:off x="1328360" y="614564"/>
            <a:ext cx="6096000" cy="369332"/>
          </a:xfrm>
          <a:prstGeom prst="rect">
            <a:avLst/>
          </a:prstGeom>
          <a:noFill/>
        </p:spPr>
        <p:txBody>
          <a:bodyPr wrap="square">
            <a:spAutoFit/>
          </a:bodyPr>
          <a:lstStyle/>
          <a:p>
            <a:pPr marL="285750" indent="-285750" defTabSz="1219200">
              <a:buFont typeface="Wingdings" panose="05000000000000000000" pitchFamily="2" charset="2"/>
              <a:buChar char="n"/>
              <a:defRPr/>
            </a:pPr>
            <a:r>
              <a:rPr lang="zh-CN" altLang="en-US" sz="1800" dirty="0">
                <a:solidFill>
                  <a:srgbClr val="C00000"/>
                </a:solidFill>
                <a:latin typeface="方正粗黑宋简体" panose="02000000000000000000" pitchFamily="2" charset="-122"/>
                <a:ea typeface="方正粗黑宋简体" panose="02000000000000000000" pitchFamily="2" charset="-122"/>
                <a:cs typeface="+mn-ea"/>
                <a:sym typeface="+mn-lt"/>
              </a:rPr>
              <a:t>加强意识形态工作的有效措施</a:t>
            </a:r>
            <a:endParaRPr lang="zh-CN" altLang="en-US" sz="1200" dirty="0">
              <a:solidFill>
                <a:srgbClr val="C00000"/>
              </a:solidFill>
              <a:latin typeface="方正粗黑宋简体" panose="02000000000000000000" pitchFamily="2" charset="-122"/>
              <a:ea typeface="方正粗黑宋简体" panose="02000000000000000000" pitchFamily="2" charset="-122"/>
              <a:cs typeface="+mn-ea"/>
              <a:sym typeface="+mn-lt"/>
            </a:endParaRPr>
          </a:p>
        </p:txBody>
      </p:sp>
      <p:grpSp>
        <p:nvGrpSpPr>
          <p:cNvPr id="8" name="Group 1"/>
          <p:cNvGrpSpPr/>
          <p:nvPr/>
        </p:nvGrpSpPr>
        <p:grpSpPr>
          <a:xfrm>
            <a:off x="1116161" y="1516927"/>
            <a:ext cx="10185880" cy="4490056"/>
            <a:chOff x="623888" y="1690577"/>
            <a:chExt cx="5261535" cy="9392455"/>
          </a:xfrm>
        </p:grpSpPr>
        <p:sp>
          <p:nvSpPr>
            <p:cNvPr id="9" name="Rectangle: Rounded Corners 2"/>
            <p:cNvSpPr/>
            <p:nvPr/>
          </p:nvSpPr>
          <p:spPr>
            <a:xfrm>
              <a:off x="682670" y="1763714"/>
              <a:ext cx="5202753" cy="4108092"/>
            </a:xfrm>
            <a:prstGeom prst="roundRect">
              <a:avLst/>
            </a:prstGeom>
            <a:noFill/>
            <a:ln w="3175" cap="flat" cmpd="sng" algn="ctr">
              <a:noFill/>
              <a:prstDash val="solid"/>
              <a:miter lim="800000"/>
            </a:ln>
            <a:effectLst/>
          </p:spPr>
          <p:txBody>
            <a:bodyPr anchor="ctr"/>
            <a:lstStyle/>
            <a:p>
              <a:pPr algn="ctr">
                <a:defRPr/>
              </a:pPr>
              <a:endParaRPr sz="1350" kern="0" dirty="0">
                <a:solidFill>
                  <a:srgbClr val="FFFFFF"/>
                </a:solidFill>
                <a:latin typeface="微软雅黑" panose="020B0503020204020204" pitchFamily="34" charset="-122"/>
                <a:ea typeface="微软雅黑" panose="020B0503020204020204" pitchFamily="34" charset="-122"/>
              </a:endParaRPr>
            </a:p>
          </p:txBody>
        </p:sp>
        <p:sp>
          <p:nvSpPr>
            <p:cNvPr id="10" name="Rectangle: Rounded Corners 3"/>
            <p:cNvSpPr/>
            <p:nvPr/>
          </p:nvSpPr>
          <p:spPr>
            <a:xfrm>
              <a:off x="623888" y="1690577"/>
              <a:ext cx="5202754" cy="9392455"/>
            </a:xfrm>
            <a:prstGeom prst="roundRect">
              <a:avLst>
                <a:gd name="adj" fmla="val 3594"/>
              </a:avLst>
            </a:prstGeom>
            <a:noFill/>
            <a:ln w="3175" cap="flat" cmpd="sng" algn="ctr">
              <a:solidFill>
                <a:srgbClr val="C00000"/>
              </a:solidFill>
              <a:prstDash val="solid"/>
              <a:miter lim="800000"/>
            </a:ln>
            <a:effectLst/>
          </p:spPr>
          <p:txBody>
            <a:bodyPr anchor="ctr"/>
            <a:lstStyle/>
            <a:p>
              <a:pPr algn="ctr">
                <a:defRPr/>
              </a:pPr>
              <a:endParaRPr sz="1350" kern="0" dirty="0">
                <a:solidFill>
                  <a:srgbClr val="FFFFFF"/>
                </a:solidFill>
                <a:latin typeface="微软雅黑" panose="020B0503020204020204" pitchFamily="34" charset="-122"/>
                <a:ea typeface="微软雅黑" panose="020B0503020204020204" pitchFamily="34" charset="-122"/>
              </a:endParaRPr>
            </a:p>
          </p:txBody>
        </p:sp>
      </p:grpSp>
      <p:sp>
        <p:nvSpPr>
          <p:cNvPr id="11" name="Freeform: Shape 13"/>
          <p:cNvSpPr/>
          <p:nvPr/>
        </p:nvSpPr>
        <p:spPr>
          <a:xfrm>
            <a:off x="2250821" y="1722942"/>
            <a:ext cx="4901297" cy="451988"/>
          </a:xfrm>
          <a:custGeom>
            <a:avLst/>
            <a:gdLst>
              <a:gd name="connsiteX0" fmla="*/ 12386 w 3852419"/>
              <a:gd name="connsiteY0" fmla="*/ 0 h 425302"/>
              <a:gd name="connsiteX1" fmla="*/ 3639768 w 3852419"/>
              <a:gd name="connsiteY1" fmla="*/ 0 h 425302"/>
              <a:gd name="connsiteX2" fmla="*/ 3852419 w 3852419"/>
              <a:gd name="connsiteY2" fmla="*/ 212651 h 425302"/>
              <a:gd name="connsiteX3" fmla="*/ 3639768 w 3852419"/>
              <a:gd name="connsiteY3" fmla="*/ 425302 h 425302"/>
              <a:gd name="connsiteX4" fmla="*/ 12386 w 3852419"/>
              <a:gd name="connsiteY4" fmla="*/ 425302 h 425302"/>
              <a:gd name="connsiteX5" fmla="*/ 0 w 3852419"/>
              <a:gd name="connsiteY5" fmla="*/ 424054 h 425302"/>
              <a:gd name="connsiteX6" fmla="*/ 0 w 3852419"/>
              <a:gd name="connsiteY6" fmla="*/ 1249 h 4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2419" h="425302">
                <a:moveTo>
                  <a:pt x="12386" y="0"/>
                </a:moveTo>
                <a:lnTo>
                  <a:pt x="3639768" y="0"/>
                </a:lnTo>
                <a:cubicBezTo>
                  <a:pt x="3757212" y="0"/>
                  <a:pt x="3852419" y="95207"/>
                  <a:pt x="3852419" y="212651"/>
                </a:cubicBezTo>
                <a:cubicBezTo>
                  <a:pt x="3852419" y="330095"/>
                  <a:pt x="3757212" y="425302"/>
                  <a:pt x="3639768" y="425302"/>
                </a:cubicBezTo>
                <a:lnTo>
                  <a:pt x="12386" y="425302"/>
                </a:lnTo>
                <a:lnTo>
                  <a:pt x="0" y="424054"/>
                </a:lnTo>
                <a:lnTo>
                  <a:pt x="0" y="1249"/>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600" b="1" dirty="0">
              <a:solidFill>
                <a:srgbClr val="FFFFFF"/>
              </a:solidFill>
              <a:latin typeface="微软雅黑" panose="020B0503020204020204" pitchFamily="34" charset="-122"/>
              <a:ea typeface="微软雅黑" panose="020B0503020204020204" pitchFamily="34" charset="-122"/>
            </a:endParaRPr>
          </a:p>
        </p:txBody>
      </p:sp>
      <p:sp>
        <p:nvSpPr>
          <p:cNvPr id="12" name="TextBox 37"/>
          <p:cNvSpPr txBox="1"/>
          <p:nvPr/>
        </p:nvSpPr>
        <p:spPr>
          <a:xfrm>
            <a:off x="2600516" y="1722942"/>
            <a:ext cx="3551688" cy="307777"/>
          </a:xfrm>
          <a:prstGeom prst="rect">
            <a:avLst/>
          </a:prstGeom>
        </p:spPr>
        <p:txBody>
          <a:bodyPr wrap="none">
            <a:noAutofit/>
          </a:bodyPr>
          <a:lstStyle/>
          <a:p>
            <a:pPr>
              <a:buClr>
                <a:srgbClr val="000000">
                  <a:lumMod val="85000"/>
                  <a:lumOff val="15000"/>
                </a:srgbClr>
              </a:buClr>
              <a:buSzPct val="105000"/>
            </a:pPr>
            <a:r>
              <a:rPr lang="zh-CN" altLang="en-US" sz="2400" b="1" dirty="0">
                <a:solidFill>
                  <a:srgbClr val="FFFFFF"/>
                </a:solidFill>
                <a:latin typeface="微软雅黑" panose="020B0503020204020204" pitchFamily="34" charset="-122"/>
                <a:ea typeface="微软雅黑" panose="020B0503020204020204" pitchFamily="34" charset="-122"/>
              </a:rPr>
              <a:t>牢牢掌握意识形态工作主动权</a:t>
            </a:r>
          </a:p>
        </p:txBody>
      </p:sp>
      <p:sp>
        <p:nvSpPr>
          <p:cNvPr id="13" name="Rectangle 43"/>
          <p:cNvSpPr/>
          <p:nvPr/>
        </p:nvSpPr>
        <p:spPr>
          <a:xfrm>
            <a:off x="1476375" y="2660650"/>
            <a:ext cx="9204960" cy="2374900"/>
          </a:xfrm>
          <a:prstGeom prst="rect">
            <a:avLst/>
          </a:prstGeom>
        </p:spPr>
        <p:txBody>
          <a:bodyPr wrap="square" lIns="0" tIns="0" rIns="0" bIns="0">
            <a:noAutofit/>
          </a:bodyPr>
          <a:lstStyle/>
          <a:p>
            <a:pPr marL="228600" indent="-228600">
              <a:lnSpc>
                <a:spcPct val="150000"/>
              </a:lnSpc>
              <a:buClr>
                <a:srgbClr val="C00000"/>
              </a:buClr>
              <a:buFont typeface="Wingdings" panose="05000000000000000000" pitchFamily="2" charset="2"/>
              <a:buChar char="l"/>
              <a:defRPr/>
            </a:pPr>
            <a:r>
              <a:rPr lang="zh-CN" altLang="en-US" sz="2000" dirty="0">
                <a:latin typeface="微软雅黑" panose="020B0503020204020204" pitchFamily="34" charset="-122"/>
                <a:ea typeface="微软雅黑" panose="020B0503020204020204" pitchFamily="34" charset="-122"/>
                <a:sym typeface="Gill Sans" charset="0"/>
              </a:rPr>
              <a:t>意识形态工作是从思想上引导人、影响人的工作，关系国家和民族前途命运，必须掌握主动权、打主动仗。</a:t>
            </a:r>
            <a:endParaRPr lang="en-US" altLang="zh-CN" sz="2000" dirty="0">
              <a:latin typeface="微软雅黑" panose="020B0503020204020204" pitchFamily="34" charset="-122"/>
              <a:ea typeface="微软雅黑" panose="020B0503020204020204" pitchFamily="34" charset="-122"/>
              <a:sym typeface="Gill Sans" charset="0"/>
            </a:endParaRPr>
          </a:p>
          <a:p>
            <a:pPr marL="228600" indent="-228600">
              <a:lnSpc>
                <a:spcPct val="150000"/>
              </a:lnSpc>
              <a:buClr>
                <a:srgbClr val="C00000"/>
              </a:buClr>
              <a:buFont typeface="Wingdings" panose="05000000000000000000" pitchFamily="2" charset="2"/>
              <a:buChar char="l"/>
              <a:defRPr/>
            </a:pPr>
            <a:r>
              <a:rPr lang="zh-CN" altLang="en-US" sz="2000" dirty="0">
                <a:latin typeface="微软雅黑" panose="020B0503020204020204" pitchFamily="34" charset="-122"/>
                <a:ea typeface="微软雅黑" panose="020B0503020204020204" pitchFamily="34" charset="-122"/>
                <a:sym typeface="Gill Sans" charset="0"/>
              </a:rPr>
              <a:t>这就要求我们要抓好理论武装，深入学习新时代中国特色社会主义思想，深刻领会其精神实质和丰富内涵，做到在各项工作中全面准确贯彻落实；</a:t>
            </a:r>
            <a:endParaRPr lang="en-US" altLang="zh-CN" sz="2000" dirty="0">
              <a:latin typeface="微软雅黑" panose="020B0503020204020204" pitchFamily="34" charset="-122"/>
              <a:ea typeface="微软雅黑" panose="020B0503020204020204" pitchFamily="34" charset="-122"/>
              <a:sym typeface="Gill Sans" charset="0"/>
            </a:endParaRPr>
          </a:p>
          <a:p>
            <a:pPr marL="228600" indent="-228600">
              <a:lnSpc>
                <a:spcPct val="150000"/>
              </a:lnSpc>
              <a:buClr>
                <a:srgbClr val="C00000"/>
              </a:buClr>
              <a:buFont typeface="Wingdings" panose="05000000000000000000" pitchFamily="2" charset="2"/>
              <a:buChar char="l"/>
              <a:defRPr/>
            </a:pPr>
            <a:r>
              <a:rPr lang="zh-CN" altLang="en-US" sz="2000" dirty="0">
                <a:latin typeface="微软雅黑" panose="020B0503020204020204" pitchFamily="34" charset="-122"/>
                <a:ea typeface="微软雅黑" panose="020B0503020204020204" pitchFamily="34" charset="-122"/>
                <a:sym typeface="Gill Sans" charset="0"/>
              </a:rPr>
              <a:t>要大力培育和弘扬社会主义核心价值观，不断夯实中国特色社会主义思想道德基础；要对外主动讲好中国故事、传播好中国声音。</a:t>
            </a:r>
          </a:p>
        </p:txBody>
      </p:sp>
      <p:sp>
        <p:nvSpPr>
          <p:cNvPr id="14" name="Freeform 29"/>
          <p:cNvSpPr/>
          <p:nvPr/>
        </p:nvSpPr>
        <p:spPr bwMode="auto">
          <a:xfrm>
            <a:off x="1476447" y="1670649"/>
            <a:ext cx="622848" cy="556575"/>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9695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9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962788" y="583137"/>
            <a:ext cx="6096000" cy="369332"/>
          </a:xfrm>
          <a:prstGeom prst="rect">
            <a:avLst/>
          </a:prstGeom>
          <a:noFill/>
        </p:spPr>
        <p:txBody>
          <a:bodyPr wrap="square">
            <a:spAutoFit/>
          </a:bodyPr>
          <a:lstStyle/>
          <a:p>
            <a:pPr marL="285750" indent="-285750" defTabSz="1219200">
              <a:buFont typeface="Wingdings" panose="05000000000000000000" pitchFamily="2" charset="2"/>
              <a:buChar char="n"/>
              <a:defRPr/>
            </a:pPr>
            <a:r>
              <a:rPr lang="zh-CN" altLang="en-US" sz="1800" dirty="0">
                <a:solidFill>
                  <a:srgbClr val="C00000"/>
                </a:solidFill>
                <a:latin typeface="方正粗黑宋简体" panose="02000000000000000000" pitchFamily="2" charset="-122"/>
                <a:ea typeface="方正粗黑宋简体" panose="02000000000000000000" pitchFamily="2" charset="-122"/>
                <a:cs typeface="+mn-ea"/>
                <a:sym typeface="+mn-lt"/>
              </a:rPr>
              <a:t>加强意识形态工作的有效措施</a:t>
            </a:r>
            <a:endParaRPr lang="zh-CN" altLang="en-US" sz="1200" dirty="0">
              <a:solidFill>
                <a:srgbClr val="C00000"/>
              </a:solidFill>
              <a:latin typeface="方正粗黑宋简体" panose="02000000000000000000" pitchFamily="2" charset="-122"/>
              <a:ea typeface="方正粗黑宋简体" panose="02000000000000000000" pitchFamily="2" charset="-122"/>
              <a:cs typeface="+mn-ea"/>
              <a:sym typeface="+mn-lt"/>
            </a:endParaRPr>
          </a:p>
        </p:txBody>
      </p:sp>
      <p:grpSp>
        <p:nvGrpSpPr>
          <p:cNvPr id="8" name="Group 1"/>
          <p:cNvGrpSpPr/>
          <p:nvPr/>
        </p:nvGrpSpPr>
        <p:grpSpPr>
          <a:xfrm>
            <a:off x="1116161" y="1516927"/>
            <a:ext cx="10185880" cy="4490056"/>
            <a:chOff x="623888" y="1690577"/>
            <a:chExt cx="5261535" cy="9392455"/>
          </a:xfrm>
        </p:grpSpPr>
        <p:sp>
          <p:nvSpPr>
            <p:cNvPr id="9" name="Rectangle: Rounded Corners 2"/>
            <p:cNvSpPr/>
            <p:nvPr/>
          </p:nvSpPr>
          <p:spPr>
            <a:xfrm>
              <a:off x="682670" y="1763714"/>
              <a:ext cx="5202753" cy="4108092"/>
            </a:xfrm>
            <a:prstGeom prst="roundRect">
              <a:avLst/>
            </a:prstGeom>
            <a:noFill/>
            <a:ln w="3175" cap="flat" cmpd="sng" algn="ctr">
              <a:noFill/>
              <a:prstDash val="solid"/>
              <a:miter lim="800000"/>
            </a:ln>
            <a:effectLst/>
          </p:spPr>
          <p:txBody>
            <a:bodyPr anchor="ctr"/>
            <a:lstStyle/>
            <a:p>
              <a:pPr algn="ctr">
                <a:defRPr/>
              </a:pPr>
              <a:endParaRPr sz="1350" kern="0" dirty="0">
                <a:solidFill>
                  <a:srgbClr val="FFFFFF"/>
                </a:solidFill>
                <a:latin typeface="微软雅黑" panose="020B0503020204020204" pitchFamily="34" charset="-122"/>
                <a:ea typeface="微软雅黑" panose="020B0503020204020204" pitchFamily="34" charset="-122"/>
              </a:endParaRPr>
            </a:p>
          </p:txBody>
        </p:sp>
        <p:sp>
          <p:nvSpPr>
            <p:cNvPr id="10" name="Rectangle: Rounded Corners 3"/>
            <p:cNvSpPr/>
            <p:nvPr/>
          </p:nvSpPr>
          <p:spPr>
            <a:xfrm>
              <a:off x="623888" y="1690577"/>
              <a:ext cx="5202754" cy="9392455"/>
            </a:xfrm>
            <a:prstGeom prst="roundRect">
              <a:avLst>
                <a:gd name="adj" fmla="val 3594"/>
              </a:avLst>
            </a:prstGeom>
            <a:noFill/>
            <a:ln w="3175" cap="flat" cmpd="sng" algn="ctr">
              <a:solidFill>
                <a:srgbClr val="C00000"/>
              </a:solidFill>
              <a:prstDash val="solid"/>
              <a:miter lim="800000"/>
            </a:ln>
            <a:effectLst/>
          </p:spPr>
          <p:txBody>
            <a:bodyPr anchor="ctr"/>
            <a:lstStyle/>
            <a:p>
              <a:pPr algn="ctr">
                <a:defRPr/>
              </a:pPr>
              <a:endParaRPr sz="1350" kern="0" dirty="0">
                <a:solidFill>
                  <a:srgbClr val="FFFFFF"/>
                </a:solidFill>
                <a:latin typeface="微软雅黑" panose="020B0503020204020204" pitchFamily="34" charset="-122"/>
                <a:ea typeface="微软雅黑" panose="020B0503020204020204" pitchFamily="34" charset="-122"/>
              </a:endParaRPr>
            </a:p>
          </p:txBody>
        </p:sp>
      </p:grpSp>
      <p:sp>
        <p:nvSpPr>
          <p:cNvPr id="11" name="Freeform: Shape 13"/>
          <p:cNvSpPr/>
          <p:nvPr/>
        </p:nvSpPr>
        <p:spPr>
          <a:xfrm>
            <a:off x="5646333" y="2344151"/>
            <a:ext cx="4901297" cy="451988"/>
          </a:xfrm>
          <a:custGeom>
            <a:avLst/>
            <a:gdLst>
              <a:gd name="connsiteX0" fmla="*/ 12386 w 3852419"/>
              <a:gd name="connsiteY0" fmla="*/ 0 h 425302"/>
              <a:gd name="connsiteX1" fmla="*/ 3639768 w 3852419"/>
              <a:gd name="connsiteY1" fmla="*/ 0 h 425302"/>
              <a:gd name="connsiteX2" fmla="*/ 3852419 w 3852419"/>
              <a:gd name="connsiteY2" fmla="*/ 212651 h 425302"/>
              <a:gd name="connsiteX3" fmla="*/ 3639768 w 3852419"/>
              <a:gd name="connsiteY3" fmla="*/ 425302 h 425302"/>
              <a:gd name="connsiteX4" fmla="*/ 12386 w 3852419"/>
              <a:gd name="connsiteY4" fmla="*/ 425302 h 425302"/>
              <a:gd name="connsiteX5" fmla="*/ 0 w 3852419"/>
              <a:gd name="connsiteY5" fmla="*/ 424054 h 425302"/>
              <a:gd name="connsiteX6" fmla="*/ 0 w 3852419"/>
              <a:gd name="connsiteY6" fmla="*/ 1249 h 4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2419" h="425302">
                <a:moveTo>
                  <a:pt x="12386" y="0"/>
                </a:moveTo>
                <a:lnTo>
                  <a:pt x="3639768" y="0"/>
                </a:lnTo>
                <a:cubicBezTo>
                  <a:pt x="3757212" y="0"/>
                  <a:pt x="3852419" y="95207"/>
                  <a:pt x="3852419" y="212651"/>
                </a:cubicBezTo>
                <a:cubicBezTo>
                  <a:pt x="3852419" y="330095"/>
                  <a:pt x="3757212" y="425302"/>
                  <a:pt x="3639768" y="425302"/>
                </a:cubicBezTo>
                <a:lnTo>
                  <a:pt x="12386" y="425302"/>
                </a:lnTo>
                <a:lnTo>
                  <a:pt x="0" y="424054"/>
                </a:lnTo>
                <a:lnTo>
                  <a:pt x="0" y="1249"/>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600" b="1" dirty="0">
              <a:solidFill>
                <a:srgbClr val="FFFFFF"/>
              </a:solidFill>
              <a:latin typeface="微软雅黑" panose="020B0503020204020204" pitchFamily="34" charset="-122"/>
              <a:ea typeface="微软雅黑" panose="020B0503020204020204" pitchFamily="34" charset="-122"/>
            </a:endParaRPr>
          </a:p>
        </p:txBody>
      </p:sp>
      <p:sp>
        <p:nvSpPr>
          <p:cNvPr id="12" name="TextBox 37"/>
          <p:cNvSpPr txBox="1"/>
          <p:nvPr/>
        </p:nvSpPr>
        <p:spPr>
          <a:xfrm>
            <a:off x="5996028" y="2344151"/>
            <a:ext cx="3551688" cy="307777"/>
          </a:xfrm>
          <a:prstGeom prst="rect">
            <a:avLst/>
          </a:prstGeom>
        </p:spPr>
        <p:txBody>
          <a:bodyPr wrap="none">
            <a:noAutofit/>
          </a:bodyPr>
          <a:lstStyle/>
          <a:p>
            <a:pPr>
              <a:buClr>
                <a:srgbClr val="000000">
                  <a:lumMod val="85000"/>
                  <a:lumOff val="15000"/>
                </a:srgbClr>
              </a:buClr>
              <a:buSzPct val="105000"/>
            </a:pPr>
            <a:r>
              <a:rPr lang="zh-CN" altLang="en-US" sz="2400" b="1" dirty="0">
                <a:solidFill>
                  <a:srgbClr val="FFFFFF"/>
                </a:solidFill>
                <a:latin typeface="微软雅黑" panose="020B0503020204020204" pitchFamily="34" charset="-122"/>
                <a:ea typeface="微软雅黑" panose="020B0503020204020204" pitchFamily="34" charset="-122"/>
              </a:rPr>
              <a:t>不断推动意识形态工作创新</a:t>
            </a:r>
          </a:p>
        </p:txBody>
      </p:sp>
      <p:sp>
        <p:nvSpPr>
          <p:cNvPr id="13" name="Rectangle 43"/>
          <p:cNvSpPr/>
          <p:nvPr/>
        </p:nvSpPr>
        <p:spPr>
          <a:xfrm>
            <a:off x="4871959" y="3050139"/>
            <a:ext cx="6012923" cy="2374720"/>
          </a:xfrm>
          <a:prstGeom prst="rect">
            <a:avLst/>
          </a:prstGeom>
        </p:spPr>
        <p:txBody>
          <a:bodyPr wrap="square" lIns="0" tIns="0" rIns="0" bIns="0">
            <a:noAutofit/>
          </a:bodyPr>
          <a:lstStyle/>
          <a:p>
            <a:pPr marL="228600" indent="-228600">
              <a:lnSpc>
                <a:spcPct val="150000"/>
              </a:lnSpc>
              <a:buClr>
                <a:srgbClr val="C00000"/>
              </a:buClr>
              <a:buFont typeface="Wingdings" panose="05000000000000000000" pitchFamily="2" charset="2"/>
              <a:buChar char="l"/>
              <a:defRPr/>
            </a:pPr>
            <a:r>
              <a:rPr lang="zh-CN" altLang="en-US" dirty="0">
                <a:latin typeface="微软雅黑" panose="020B0503020204020204" pitchFamily="34" charset="-122"/>
                <a:ea typeface="微软雅黑" panose="020B0503020204020204" pitchFamily="34" charset="-122"/>
                <a:sym typeface="Gill Sans" charset="0"/>
              </a:rPr>
              <a:t>创新是活力之源。在宣传思想工作中，重点要抓好理念创新、手段创新、基层工作创新，努力以思想认识新飞跃打开工作新局面，积极探索有利于破解工作难题的新举措新办法，把创新的重心放在基层一线，加强传播手段和话语方式创新，让党的创新理论“飞入寻常百姓家”。</a:t>
            </a:r>
          </a:p>
        </p:txBody>
      </p:sp>
      <p:sp>
        <p:nvSpPr>
          <p:cNvPr id="14" name="Freeform 29"/>
          <p:cNvSpPr/>
          <p:nvPr/>
        </p:nvSpPr>
        <p:spPr bwMode="auto">
          <a:xfrm>
            <a:off x="4871959" y="2291858"/>
            <a:ext cx="622848" cy="556575"/>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FFFFF"/>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rotWithShape="1">
          <a:blip r:embed="rId2" cstate="screen">
            <a:extLst>
              <a:ext uri="{28A0092B-C50C-407E-A947-70E740481C1C}">
                <a14:useLocalDpi xmlns:a14="http://schemas.microsoft.com/office/drawing/2010/main" val="0"/>
              </a:ext>
            </a:extLst>
          </a:blip>
          <a:srcRect l="26603" r="28860"/>
          <a:stretch>
            <a:fillRect/>
          </a:stretch>
        </p:blipFill>
        <p:spPr>
          <a:xfrm>
            <a:off x="1629737" y="1713327"/>
            <a:ext cx="1705970" cy="3830472"/>
          </a:xfrm>
          <a:prstGeom prst="rect">
            <a:avLst/>
          </a:prstGeom>
        </p:spPr>
      </p:pic>
    </p:spTree>
    <p:extLst>
      <p:ext uri="{BB962C8B-B14F-4D97-AF65-F5344CB8AC3E}">
        <p14:creationId xmlns:p14="http://schemas.microsoft.com/office/powerpoint/2010/main" val="139270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9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7" name="文本框 6"/>
          <p:cNvSpPr txBox="1"/>
          <p:nvPr/>
        </p:nvSpPr>
        <p:spPr>
          <a:xfrm>
            <a:off x="1337163" y="628178"/>
            <a:ext cx="6096000" cy="369332"/>
          </a:xfrm>
          <a:prstGeom prst="rect">
            <a:avLst/>
          </a:prstGeom>
          <a:noFill/>
        </p:spPr>
        <p:txBody>
          <a:bodyPr wrap="square">
            <a:spAutoFit/>
          </a:bodyPr>
          <a:lstStyle/>
          <a:p>
            <a:pPr marL="285750" indent="-285750" defTabSz="1219200">
              <a:buFont typeface="Wingdings" panose="05000000000000000000" pitchFamily="2" charset="2"/>
              <a:buChar char="n"/>
              <a:defRPr/>
            </a:pPr>
            <a:r>
              <a:rPr lang="zh-CN" altLang="en-US" sz="1800" dirty="0">
                <a:solidFill>
                  <a:srgbClr val="C00000"/>
                </a:solidFill>
                <a:latin typeface="方正粗黑宋简体" panose="02000000000000000000" pitchFamily="2" charset="-122"/>
                <a:ea typeface="方正粗黑宋简体" panose="02000000000000000000" pitchFamily="2" charset="-122"/>
                <a:cs typeface="+mn-ea"/>
                <a:sym typeface="+mn-lt"/>
              </a:rPr>
              <a:t>加强意识形态工作的有效措施</a:t>
            </a:r>
            <a:endParaRPr lang="zh-CN" altLang="en-US" sz="1200" dirty="0">
              <a:solidFill>
                <a:srgbClr val="C00000"/>
              </a:solidFill>
              <a:latin typeface="方正粗黑宋简体" panose="02000000000000000000" pitchFamily="2" charset="-122"/>
              <a:ea typeface="方正粗黑宋简体" panose="02000000000000000000" pitchFamily="2" charset="-122"/>
              <a:cs typeface="+mn-ea"/>
              <a:sym typeface="+mn-lt"/>
            </a:endParaRPr>
          </a:p>
        </p:txBody>
      </p:sp>
      <p:grpSp>
        <p:nvGrpSpPr>
          <p:cNvPr id="8" name="Group 1"/>
          <p:cNvGrpSpPr/>
          <p:nvPr/>
        </p:nvGrpSpPr>
        <p:grpSpPr>
          <a:xfrm>
            <a:off x="1116161" y="1516927"/>
            <a:ext cx="10185880" cy="4490056"/>
            <a:chOff x="623888" y="1690577"/>
            <a:chExt cx="5261535" cy="9392455"/>
          </a:xfrm>
        </p:grpSpPr>
        <p:sp>
          <p:nvSpPr>
            <p:cNvPr id="9" name="Rectangle: Rounded Corners 2"/>
            <p:cNvSpPr/>
            <p:nvPr/>
          </p:nvSpPr>
          <p:spPr>
            <a:xfrm>
              <a:off x="682670" y="1763714"/>
              <a:ext cx="5202753" cy="4108092"/>
            </a:xfrm>
            <a:prstGeom prst="roundRect">
              <a:avLst/>
            </a:prstGeom>
            <a:noFill/>
            <a:ln w="3175" cap="flat" cmpd="sng" algn="ctr">
              <a:noFill/>
              <a:prstDash val="solid"/>
              <a:miter lim="800000"/>
            </a:ln>
            <a:effectLst/>
          </p:spPr>
          <p:txBody>
            <a:bodyPr anchor="ctr"/>
            <a:lstStyle/>
            <a:p>
              <a:pPr algn="ctr">
                <a:defRPr/>
              </a:pPr>
              <a:endParaRPr sz="1350" kern="0" dirty="0">
                <a:solidFill>
                  <a:srgbClr val="FFFFFF"/>
                </a:solidFill>
                <a:latin typeface="微软雅黑" panose="020B0503020204020204" pitchFamily="34" charset="-122"/>
                <a:ea typeface="微软雅黑" panose="020B0503020204020204" pitchFamily="34" charset="-122"/>
              </a:endParaRPr>
            </a:p>
          </p:txBody>
        </p:sp>
        <p:sp>
          <p:nvSpPr>
            <p:cNvPr id="10" name="Rectangle: Rounded Corners 3"/>
            <p:cNvSpPr/>
            <p:nvPr/>
          </p:nvSpPr>
          <p:spPr>
            <a:xfrm>
              <a:off x="623888" y="1690577"/>
              <a:ext cx="5202754" cy="9392455"/>
            </a:xfrm>
            <a:prstGeom prst="roundRect">
              <a:avLst>
                <a:gd name="adj" fmla="val 3594"/>
              </a:avLst>
            </a:prstGeom>
            <a:noFill/>
            <a:ln w="3175" cap="flat" cmpd="sng" algn="ctr">
              <a:solidFill>
                <a:srgbClr val="C00000"/>
              </a:solidFill>
              <a:prstDash val="solid"/>
              <a:miter lim="800000"/>
            </a:ln>
            <a:effectLst/>
          </p:spPr>
          <p:txBody>
            <a:bodyPr anchor="ctr"/>
            <a:lstStyle/>
            <a:p>
              <a:pPr algn="ctr">
                <a:defRPr/>
              </a:pPr>
              <a:endParaRPr sz="1350" kern="0" dirty="0">
                <a:solidFill>
                  <a:srgbClr val="FFFFFF"/>
                </a:solidFill>
                <a:latin typeface="微软雅黑" panose="020B0503020204020204" pitchFamily="34" charset="-122"/>
                <a:ea typeface="微软雅黑" panose="020B0503020204020204" pitchFamily="34" charset="-122"/>
              </a:endParaRPr>
            </a:p>
          </p:txBody>
        </p:sp>
      </p:grpSp>
      <p:sp>
        <p:nvSpPr>
          <p:cNvPr id="11" name="Freeform: Shape 13"/>
          <p:cNvSpPr/>
          <p:nvPr/>
        </p:nvSpPr>
        <p:spPr>
          <a:xfrm>
            <a:off x="2250821" y="1722942"/>
            <a:ext cx="4901297" cy="451988"/>
          </a:xfrm>
          <a:custGeom>
            <a:avLst/>
            <a:gdLst>
              <a:gd name="connsiteX0" fmla="*/ 12386 w 3852419"/>
              <a:gd name="connsiteY0" fmla="*/ 0 h 425302"/>
              <a:gd name="connsiteX1" fmla="*/ 3639768 w 3852419"/>
              <a:gd name="connsiteY1" fmla="*/ 0 h 425302"/>
              <a:gd name="connsiteX2" fmla="*/ 3852419 w 3852419"/>
              <a:gd name="connsiteY2" fmla="*/ 212651 h 425302"/>
              <a:gd name="connsiteX3" fmla="*/ 3639768 w 3852419"/>
              <a:gd name="connsiteY3" fmla="*/ 425302 h 425302"/>
              <a:gd name="connsiteX4" fmla="*/ 12386 w 3852419"/>
              <a:gd name="connsiteY4" fmla="*/ 425302 h 425302"/>
              <a:gd name="connsiteX5" fmla="*/ 0 w 3852419"/>
              <a:gd name="connsiteY5" fmla="*/ 424054 h 425302"/>
              <a:gd name="connsiteX6" fmla="*/ 0 w 3852419"/>
              <a:gd name="connsiteY6" fmla="*/ 1249 h 4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2419" h="425302">
                <a:moveTo>
                  <a:pt x="12386" y="0"/>
                </a:moveTo>
                <a:lnTo>
                  <a:pt x="3639768" y="0"/>
                </a:lnTo>
                <a:cubicBezTo>
                  <a:pt x="3757212" y="0"/>
                  <a:pt x="3852419" y="95207"/>
                  <a:pt x="3852419" y="212651"/>
                </a:cubicBezTo>
                <a:cubicBezTo>
                  <a:pt x="3852419" y="330095"/>
                  <a:pt x="3757212" y="425302"/>
                  <a:pt x="3639768" y="425302"/>
                </a:cubicBezTo>
                <a:lnTo>
                  <a:pt x="12386" y="425302"/>
                </a:lnTo>
                <a:lnTo>
                  <a:pt x="0" y="424054"/>
                </a:lnTo>
                <a:lnTo>
                  <a:pt x="0" y="1249"/>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600" b="1" dirty="0">
              <a:solidFill>
                <a:srgbClr val="FFFFFF"/>
              </a:solidFill>
              <a:latin typeface="微软雅黑" panose="020B0503020204020204" pitchFamily="34" charset="-122"/>
              <a:ea typeface="微软雅黑" panose="020B0503020204020204" pitchFamily="34" charset="-122"/>
            </a:endParaRPr>
          </a:p>
        </p:txBody>
      </p:sp>
      <p:sp>
        <p:nvSpPr>
          <p:cNvPr id="12" name="TextBox 37"/>
          <p:cNvSpPr txBox="1"/>
          <p:nvPr/>
        </p:nvSpPr>
        <p:spPr>
          <a:xfrm>
            <a:off x="2353295" y="1722942"/>
            <a:ext cx="3551688" cy="307777"/>
          </a:xfrm>
          <a:prstGeom prst="rect">
            <a:avLst/>
          </a:prstGeom>
        </p:spPr>
        <p:txBody>
          <a:bodyPr wrap="none">
            <a:noAutofit/>
          </a:bodyPr>
          <a:lstStyle/>
          <a:p>
            <a:pPr>
              <a:buClr>
                <a:srgbClr val="000000">
                  <a:lumMod val="85000"/>
                  <a:lumOff val="15000"/>
                </a:srgbClr>
              </a:buClr>
              <a:buSzPct val="105000"/>
            </a:pPr>
            <a:r>
              <a:rPr lang="zh-CN" altLang="en-US" sz="2400" b="1" dirty="0">
                <a:solidFill>
                  <a:srgbClr val="FFFFFF"/>
                </a:solidFill>
                <a:latin typeface="微软雅黑" panose="020B0503020204020204" pitchFamily="34" charset="-122"/>
                <a:ea typeface="微软雅黑" panose="020B0503020204020204" pitchFamily="34" charset="-122"/>
              </a:rPr>
              <a:t>坚持团结稳定鼓劲、正面宣传为主</a:t>
            </a:r>
          </a:p>
        </p:txBody>
      </p:sp>
      <p:sp>
        <p:nvSpPr>
          <p:cNvPr id="13" name="Rectangle 43"/>
          <p:cNvSpPr/>
          <p:nvPr/>
        </p:nvSpPr>
        <p:spPr>
          <a:xfrm>
            <a:off x="1476375" y="2660650"/>
            <a:ext cx="9149184" cy="2374900"/>
          </a:xfrm>
          <a:prstGeom prst="rect">
            <a:avLst/>
          </a:prstGeom>
        </p:spPr>
        <p:txBody>
          <a:bodyPr wrap="square" lIns="0" tIns="0" rIns="0" bIns="0">
            <a:noAutofit/>
          </a:bodyPr>
          <a:lstStyle/>
          <a:p>
            <a:pPr marL="228600" indent="-228600">
              <a:lnSpc>
                <a:spcPct val="150000"/>
              </a:lnSpc>
              <a:buClr>
                <a:srgbClr val="C00000"/>
              </a:buClr>
              <a:buFont typeface="Wingdings" panose="05000000000000000000" pitchFamily="2" charset="2"/>
              <a:buChar char="l"/>
              <a:defRPr/>
            </a:pPr>
            <a:r>
              <a:rPr lang="zh-CN" altLang="en-US" sz="2000" dirty="0">
                <a:latin typeface="微软雅黑" panose="020B0503020204020204" pitchFamily="34" charset="-122"/>
                <a:ea typeface="微软雅黑" panose="020B0503020204020204" pitchFamily="34" charset="-122"/>
                <a:sym typeface="Gill Sans" charset="0"/>
              </a:rPr>
              <a:t>新时代，要广泛开展先进模范学习宣传活动，营造崇尚英雄、学习英雄、捍卫英雄、关爱英雄的浓厚氛围。要大力弘扬时代新风，加强思想道德建设，深入实施公民道德建设工程，加强和改进思想政治工作，推进新时代文明实践中心建设，不断提升人民思想觉悟、道德水准、文明素养和全社会文明程度。要弘扬新风正气，推进移风易俗，培育文明乡风、良好家风、淳朴民风，焕发乡村文明新气象。</a:t>
            </a:r>
          </a:p>
        </p:txBody>
      </p:sp>
      <p:sp>
        <p:nvSpPr>
          <p:cNvPr id="14" name="Freeform 29"/>
          <p:cNvSpPr/>
          <p:nvPr/>
        </p:nvSpPr>
        <p:spPr bwMode="auto">
          <a:xfrm>
            <a:off x="1476447" y="1670649"/>
            <a:ext cx="622848" cy="556575"/>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957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9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358434"/>
            <a:ext cx="9144000" cy="1119675"/>
          </a:xfrm>
        </p:spPr>
        <p:txBody>
          <a:bodyPr/>
          <a:lstStyle/>
          <a:p>
            <a:r>
              <a:rPr lang="zh-CN" altLang="en-US" dirty="0">
                <a:solidFill>
                  <a:srgbClr val="FF0000"/>
                </a:solidFill>
                <a:latin typeface="微软雅黑" panose="020B0503020204020204" pitchFamily="34" charset="-122"/>
                <a:ea typeface="微软雅黑" panose="020B0503020204020204" pitchFamily="34" charset="-122"/>
              </a:rPr>
              <a:t>典型案例</a:t>
            </a:r>
            <a:endParaRPr lang="zh-CN" altLang="en-US" dirty="0">
              <a:solidFill>
                <a:srgbClr val="FF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4051" y="568995"/>
            <a:ext cx="3943898" cy="6031524"/>
          </a:xfrm>
          <a:prstGeom prst="rect">
            <a:avLst/>
          </a:prstGeom>
        </p:spPr>
      </p:pic>
    </p:spTree>
    <p:extLst>
      <p:ext uri="{BB962C8B-B14F-4D97-AF65-F5344CB8AC3E}">
        <p14:creationId xmlns:p14="http://schemas.microsoft.com/office/powerpoint/2010/main" val="3072720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9" name="文本框 8"/>
          <p:cNvSpPr txBox="1"/>
          <p:nvPr/>
        </p:nvSpPr>
        <p:spPr>
          <a:xfrm>
            <a:off x="1337163" y="657691"/>
            <a:ext cx="6096000" cy="369332"/>
          </a:xfrm>
          <a:prstGeom prst="rect">
            <a:avLst/>
          </a:prstGeom>
          <a:noFill/>
        </p:spPr>
        <p:txBody>
          <a:bodyPr wrap="square">
            <a:spAutoFit/>
          </a:bodyPr>
          <a:lstStyle/>
          <a:p>
            <a:pPr marL="285750" indent="-285750" defTabSz="1219200">
              <a:buFont typeface="Wingdings" panose="05000000000000000000" pitchFamily="2" charset="2"/>
              <a:buChar char="n"/>
              <a:defRPr/>
            </a:pPr>
            <a:r>
              <a:rPr lang="zh-CN" altLang="en-US" sz="1800" dirty="0">
                <a:solidFill>
                  <a:srgbClr val="C00000"/>
                </a:solidFill>
                <a:latin typeface="方正粗黑宋简体" panose="02000000000000000000" pitchFamily="2" charset="-122"/>
                <a:ea typeface="方正粗黑宋简体" panose="02000000000000000000" pitchFamily="2" charset="-122"/>
                <a:cs typeface="+mn-ea"/>
                <a:sym typeface="+mn-lt"/>
              </a:rPr>
              <a:t>加强意识形态工作的有效措施</a:t>
            </a:r>
            <a:endParaRPr lang="zh-CN" altLang="en-US" sz="1200" dirty="0">
              <a:solidFill>
                <a:srgbClr val="C00000"/>
              </a:solidFill>
              <a:latin typeface="方正粗黑宋简体" panose="02000000000000000000" pitchFamily="2" charset="-122"/>
              <a:ea typeface="方正粗黑宋简体" panose="02000000000000000000" pitchFamily="2" charset="-122"/>
              <a:cs typeface="+mn-ea"/>
              <a:sym typeface="+mn-lt"/>
            </a:endParaRPr>
          </a:p>
        </p:txBody>
      </p:sp>
      <p:grpSp>
        <p:nvGrpSpPr>
          <p:cNvPr id="10" name="Group 1"/>
          <p:cNvGrpSpPr/>
          <p:nvPr/>
        </p:nvGrpSpPr>
        <p:grpSpPr>
          <a:xfrm>
            <a:off x="1337163" y="1141537"/>
            <a:ext cx="10156498" cy="4640804"/>
            <a:chOff x="623888" y="1690577"/>
            <a:chExt cx="5261535" cy="9392455"/>
          </a:xfrm>
        </p:grpSpPr>
        <p:sp>
          <p:nvSpPr>
            <p:cNvPr id="11" name="Rectangle: Rounded Corners 2"/>
            <p:cNvSpPr/>
            <p:nvPr/>
          </p:nvSpPr>
          <p:spPr>
            <a:xfrm>
              <a:off x="682670" y="1763714"/>
              <a:ext cx="5202753" cy="4108092"/>
            </a:xfrm>
            <a:prstGeom prst="roundRect">
              <a:avLst/>
            </a:prstGeom>
            <a:noFill/>
            <a:ln w="3175" cap="flat" cmpd="sng" algn="ctr">
              <a:noFill/>
              <a:prstDash val="solid"/>
              <a:miter lim="800000"/>
            </a:ln>
            <a:effectLst/>
          </p:spPr>
          <p:txBody>
            <a:bodyPr anchor="ctr"/>
            <a:lstStyle/>
            <a:p>
              <a:pPr algn="ctr">
                <a:defRPr/>
              </a:pPr>
              <a:endParaRPr sz="1350" kern="0" dirty="0">
                <a:solidFill>
                  <a:srgbClr val="FFFFFF"/>
                </a:solidFill>
                <a:latin typeface="微软雅黑" panose="020B0503020204020204" pitchFamily="34" charset="-122"/>
                <a:ea typeface="微软雅黑" panose="020B0503020204020204" pitchFamily="34" charset="-122"/>
              </a:endParaRPr>
            </a:p>
          </p:txBody>
        </p:sp>
        <p:sp>
          <p:nvSpPr>
            <p:cNvPr id="12" name="Rectangle: Rounded Corners 3"/>
            <p:cNvSpPr/>
            <p:nvPr/>
          </p:nvSpPr>
          <p:spPr>
            <a:xfrm>
              <a:off x="623888" y="1690577"/>
              <a:ext cx="5202754" cy="9392455"/>
            </a:xfrm>
            <a:prstGeom prst="roundRect">
              <a:avLst>
                <a:gd name="adj" fmla="val 3594"/>
              </a:avLst>
            </a:prstGeom>
            <a:noFill/>
            <a:ln w="3175" cap="flat" cmpd="sng" algn="ctr">
              <a:solidFill>
                <a:srgbClr val="C00000"/>
              </a:solidFill>
              <a:prstDash val="solid"/>
              <a:miter lim="800000"/>
            </a:ln>
            <a:effectLst/>
          </p:spPr>
          <p:txBody>
            <a:bodyPr anchor="ctr"/>
            <a:lstStyle/>
            <a:p>
              <a:pPr algn="ctr">
                <a:defRPr/>
              </a:pPr>
              <a:endParaRPr sz="1350" kern="0" dirty="0">
                <a:solidFill>
                  <a:srgbClr val="FFFFFF"/>
                </a:solidFill>
                <a:latin typeface="微软雅黑" panose="020B0503020204020204" pitchFamily="34" charset="-122"/>
                <a:ea typeface="微软雅黑" panose="020B0503020204020204" pitchFamily="34" charset="-122"/>
              </a:endParaRPr>
            </a:p>
          </p:txBody>
        </p:sp>
      </p:grpSp>
      <p:sp>
        <p:nvSpPr>
          <p:cNvPr id="14" name="TextBox 37"/>
          <p:cNvSpPr txBox="1"/>
          <p:nvPr/>
        </p:nvSpPr>
        <p:spPr>
          <a:xfrm>
            <a:off x="5832929" y="1445032"/>
            <a:ext cx="3551688" cy="307777"/>
          </a:xfrm>
          <a:prstGeom prst="rect">
            <a:avLst/>
          </a:prstGeom>
        </p:spPr>
        <p:txBody>
          <a:bodyPr wrap="none">
            <a:noAutofit/>
          </a:bodyPr>
          <a:lstStyle/>
          <a:p>
            <a:pPr>
              <a:buClr>
                <a:srgbClr val="000000">
                  <a:lumMod val="85000"/>
                  <a:lumOff val="15000"/>
                </a:srgbClr>
              </a:buClr>
              <a:buSzPct val="105000"/>
            </a:pPr>
            <a:r>
              <a:rPr lang="zh-CN" altLang="en-US" sz="1600" b="1" dirty="0">
                <a:solidFill>
                  <a:srgbClr val="FFFFFF"/>
                </a:solidFill>
                <a:latin typeface="微软雅黑" panose="020B0503020204020204" pitchFamily="34" charset="-122"/>
                <a:ea typeface="微软雅黑" panose="020B0503020204020204" pitchFamily="34" charset="-122"/>
              </a:rPr>
              <a:t>坚持以理服人、以德服人、以文服人的工作方法</a:t>
            </a:r>
          </a:p>
        </p:txBody>
      </p:sp>
      <p:sp>
        <p:nvSpPr>
          <p:cNvPr id="15" name="Rectangle 43"/>
          <p:cNvSpPr/>
          <p:nvPr/>
        </p:nvSpPr>
        <p:spPr>
          <a:xfrm>
            <a:off x="1573952" y="2329221"/>
            <a:ext cx="9352549" cy="2374720"/>
          </a:xfrm>
          <a:prstGeom prst="rect">
            <a:avLst/>
          </a:prstGeom>
        </p:spPr>
        <p:txBody>
          <a:bodyPr wrap="square" lIns="0" tIns="0" rIns="0" bIns="0">
            <a:noAutofit/>
          </a:bodyPr>
          <a:lstStyle/>
          <a:p>
            <a:pPr>
              <a:lnSpc>
                <a:spcPct val="150000"/>
              </a:lnSpc>
              <a:buClr>
                <a:srgbClr val="C00000"/>
              </a:buClr>
              <a:defRPr/>
            </a:pPr>
            <a:r>
              <a:rPr lang="zh-CN" altLang="en-US" sz="2000" dirty="0">
                <a:latin typeface="微软雅黑" panose="020B0503020204020204" pitchFamily="34" charset="-122"/>
                <a:ea typeface="微软雅黑" panose="020B0503020204020204" pitchFamily="34" charset="-122"/>
                <a:sym typeface="Gill Sans" charset="0"/>
              </a:rPr>
              <a:t>意识形态工作对象是人的思想观念，而人的思想活动是非常复杂的，解决思想问题不能靠强制手段，因为强制方式不能做到使人真学真懂真信。</a:t>
            </a:r>
            <a:endParaRPr lang="en-US" altLang="zh-CN" sz="2000" dirty="0">
              <a:latin typeface="微软雅黑" panose="020B0503020204020204" pitchFamily="34" charset="-122"/>
              <a:ea typeface="微软雅黑" panose="020B0503020204020204" pitchFamily="34" charset="-122"/>
              <a:sym typeface="Gill Sans" charset="0"/>
            </a:endParaRPr>
          </a:p>
          <a:p>
            <a:pPr>
              <a:lnSpc>
                <a:spcPct val="150000"/>
              </a:lnSpc>
              <a:buClr>
                <a:srgbClr val="C00000"/>
              </a:buClr>
              <a:defRPr/>
            </a:pPr>
            <a:r>
              <a:rPr lang="zh-CN" altLang="en-US" sz="2000" dirty="0">
                <a:latin typeface="微软雅黑" panose="020B0503020204020204" pitchFamily="34" charset="-122"/>
                <a:ea typeface="微软雅黑" panose="020B0503020204020204" pitchFamily="34" charset="-122"/>
                <a:sym typeface="Gill Sans" charset="0"/>
              </a:rPr>
              <a:t>进行思想教育要坚持以理服人、以文服人、以情服人。</a:t>
            </a:r>
            <a:endParaRPr lang="en-US" altLang="zh-CN" sz="2000" dirty="0">
              <a:latin typeface="微软雅黑" panose="020B0503020204020204" pitchFamily="34" charset="-122"/>
              <a:ea typeface="微软雅黑" panose="020B0503020204020204" pitchFamily="34" charset="-122"/>
              <a:sym typeface="Gill Sans" charset="0"/>
            </a:endParaRPr>
          </a:p>
          <a:p>
            <a:pPr marL="342900" indent="-342900">
              <a:lnSpc>
                <a:spcPct val="150000"/>
              </a:lnSpc>
              <a:buClr>
                <a:srgbClr val="C00000"/>
              </a:buClr>
              <a:buFont typeface="Wingdings" panose="05000000000000000000" pitchFamily="2" charset="2"/>
              <a:buChar char="l"/>
              <a:defRPr/>
            </a:pPr>
            <a:r>
              <a:rPr lang="zh-CN" altLang="en-US" sz="2000" dirty="0">
                <a:latin typeface="微软雅黑" panose="020B0503020204020204" pitchFamily="34" charset="-122"/>
                <a:ea typeface="微软雅黑" panose="020B0503020204020204" pitchFamily="34" charset="-122"/>
                <a:sym typeface="Gill Sans" charset="0"/>
              </a:rPr>
              <a:t>以理服人就是要讲通道理，用道理说服人；</a:t>
            </a:r>
            <a:endParaRPr lang="en-US" altLang="zh-CN" sz="2000" dirty="0">
              <a:latin typeface="微软雅黑" panose="020B0503020204020204" pitchFamily="34" charset="-122"/>
              <a:ea typeface="微软雅黑" panose="020B0503020204020204" pitchFamily="34" charset="-122"/>
              <a:sym typeface="Gill Sans" charset="0"/>
            </a:endParaRPr>
          </a:p>
          <a:p>
            <a:pPr marL="342900" indent="-342900">
              <a:lnSpc>
                <a:spcPct val="150000"/>
              </a:lnSpc>
              <a:buClr>
                <a:srgbClr val="C00000"/>
              </a:buClr>
              <a:buFont typeface="Wingdings" panose="05000000000000000000" pitchFamily="2" charset="2"/>
              <a:buChar char="l"/>
              <a:defRPr/>
            </a:pPr>
            <a:r>
              <a:rPr lang="zh-CN" altLang="en-US" sz="2000" dirty="0">
                <a:latin typeface="微软雅黑" panose="020B0503020204020204" pitchFamily="34" charset="-122"/>
                <a:ea typeface="微软雅黑" panose="020B0503020204020204" pitchFamily="34" charset="-122"/>
                <a:sym typeface="Gill Sans" charset="0"/>
              </a:rPr>
              <a:t>以德服人，就是做意识形态工作的党员干部要以身作则，党倡导的努力去做，党反对的绝对不做；</a:t>
            </a:r>
            <a:endParaRPr lang="en-US" altLang="zh-CN" sz="2000" dirty="0">
              <a:latin typeface="微软雅黑" panose="020B0503020204020204" pitchFamily="34" charset="-122"/>
              <a:ea typeface="微软雅黑" panose="020B0503020204020204" pitchFamily="34" charset="-122"/>
              <a:sym typeface="Gill Sans" charset="0"/>
            </a:endParaRPr>
          </a:p>
          <a:p>
            <a:pPr marL="342900" indent="-342900">
              <a:lnSpc>
                <a:spcPct val="150000"/>
              </a:lnSpc>
              <a:buClr>
                <a:srgbClr val="C00000"/>
              </a:buClr>
              <a:buFont typeface="Wingdings" panose="05000000000000000000" pitchFamily="2" charset="2"/>
              <a:buChar char="l"/>
              <a:defRPr/>
            </a:pPr>
            <a:r>
              <a:rPr lang="zh-CN" altLang="en-US" sz="2000" dirty="0">
                <a:latin typeface="微软雅黑" panose="020B0503020204020204" pitchFamily="34" charset="-122"/>
                <a:ea typeface="微软雅黑" panose="020B0503020204020204" pitchFamily="34" charset="-122"/>
                <a:sym typeface="Gill Sans" charset="0"/>
              </a:rPr>
              <a:t>以文服人，就是善于用群众听得懂听得进喜欢听的语言说服人。</a:t>
            </a:r>
          </a:p>
        </p:txBody>
      </p:sp>
      <p:sp>
        <p:nvSpPr>
          <p:cNvPr id="17" name="Freeform: Shape 13"/>
          <p:cNvSpPr/>
          <p:nvPr/>
        </p:nvSpPr>
        <p:spPr>
          <a:xfrm>
            <a:off x="3787354" y="1485750"/>
            <a:ext cx="4901297" cy="451988"/>
          </a:xfrm>
          <a:custGeom>
            <a:avLst/>
            <a:gdLst>
              <a:gd name="connsiteX0" fmla="*/ 12386 w 3852419"/>
              <a:gd name="connsiteY0" fmla="*/ 0 h 425302"/>
              <a:gd name="connsiteX1" fmla="*/ 3639768 w 3852419"/>
              <a:gd name="connsiteY1" fmla="*/ 0 h 425302"/>
              <a:gd name="connsiteX2" fmla="*/ 3852419 w 3852419"/>
              <a:gd name="connsiteY2" fmla="*/ 212651 h 425302"/>
              <a:gd name="connsiteX3" fmla="*/ 3639768 w 3852419"/>
              <a:gd name="connsiteY3" fmla="*/ 425302 h 425302"/>
              <a:gd name="connsiteX4" fmla="*/ 12386 w 3852419"/>
              <a:gd name="connsiteY4" fmla="*/ 425302 h 425302"/>
              <a:gd name="connsiteX5" fmla="*/ 0 w 3852419"/>
              <a:gd name="connsiteY5" fmla="*/ 424054 h 425302"/>
              <a:gd name="connsiteX6" fmla="*/ 0 w 3852419"/>
              <a:gd name="connsiteY6" fmla="*/ 1249 h 4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2419" h="425302">
                <a:moveTo>
                  <a:pt x="12386" y="0"/>
                </a:moveTo>
                <a:lnTo>
                  <a:pt x="3639768" y="0"/>
                </a:lnTo>
                <a:cubicBezTo>
                  <a:pt x="3757212" y="0"/>
                  <a:pt x="3852419" y="95207"/>
                  <a:pt x="3852419" y="212651"/>
                </a:cubicBezTo>
                <a:cubicBezTo>
                  <a:pt x="3852419" y="330095"/>
                  <a:pt x="3757212" y="425302"/>
                  <a:pt x="3639768" y="425302"/>
                </a:cubicBezTo>
                <a:lnTo>
                  <a:pt x="12386" y="425302"/>
                </a:lnTo>
                <a:lnTo>
                  <a:pt x="0" y="424054"/>
                </a:lnTo>
                <a:lnTo>
                  <a:pt x="0" y="1249"/>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600" b="1" dirty="0">
              <a:solidFill>
                <a:srgbClr val="FFFFFF"/>
              </a:solidFill>
              <a:latin typeface="微软雅黑" panose="020B0503020204020204" pitchFamily="34" charset="-122"/>
              <a:ea typeface="微软雅黑" panose="020B0503020204020204" pitchFamily="34" charset="-122"/>
            </a:endParaRPr>
          </a:p>
        </p:txBody>
      </p:sp>
      <p:sp>
        <p:nvSpPr>
          <p:cNvPr id="18" name="TextBox 37"/>
          <p:cNvSpPr txBox="1"/>
          <p:nvPr/>
        </p:nvSpPr>
        <p:spPr>
          <a:xfrm>
            <a:off x="3831744" y="1537201"/>
            <a:ext cx="3551688" cy="307777"/>
          </a:xfrm>
          <a:prstGeom prst="rect">
            <a:avLst/>
          </a:prstGeom>
        </p:spPr>
        <p:txBody>
          <a:bodyPr wrap="none">
            <a:noAutofit/>
          </a:bodyPr>
          <a:lstStyle/>
          <a:p>
            <a:pPr>
              <a:buClr>
                <a:srgbClr val="000000">
                  <a:lumMod val="85000"/>
                  <a:lumOff val="15000"/>
                </a:srgbClr>
              </a:buClr>
              <a:buSzPct val="105000"/>
            </a:pPr>
            <a:r>
              <a:rPr lang="zh-CN" altLang="en-US" sz="1600" b="1" dirty="0">
                <a:solidFill>
                  <a:srgbClr val="FFFFFF"/>
                </a:solidFill>
                <a:latin typeface="微软雅黑" panose="020B0503020204020204" pitchFamily="34" charset="-122"/>
                <a:ea typeface="微软雅黑" panose="020B0503020204020204" pitchFamily="34" charset="-122"/>
              </a:rPr>
              <a:t>坚持以理服人、以德服人、以文服人的工作方法</a:t>
            </a:r>
          </a:p>
        </p:txBody>
      </p:sp>
      <p:sp>
        <p:nvSpPr>
          <p:cNvPr id="19" name="Freeform 29"/>
          <p:cNvSpPr/>
          <p:nvPr/>
        </p:nvSpPr>
        <p:spPr bwMode="auto">
          <a:xfrm>
            <a:off x="3012980" y="1433457"/>
            <a:ext cx="622848" cy="556575"/>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2552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900"/>
                                        <p:tgtEl>
                                          <p:spTgt spid="15"/>
                                        </p:tgtEl>
                                      </p:cBhvr>
                                    </p:animEffect>
                                  </p:childTnLst>
                                </p:cTn>
                              </p:par>
                            </p:childTnLst>
                          </p:cTn>
                        </p:par>
                        <p:par>
                          <p:cTn id="16" fill="hold">
                            <p:stCondLst>
                              <p:cond delay="240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par>
                          <p:cTn id="22" fill="hold">
                            <p:stCondLst>
                              <p:cond delay="290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34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7" name="文本框 6"/>
          <p:cNvSpPr txBox="1"/>
          <p:nvPr/>
        </p:nvSpPr>
        <p:spPr>
          <a:xfrm>
            <a:off x="1444384" y="611653"/>
            <a:ext cx="6096000" cy="369332"/>
          </a:xfrm>
          <a:prstGeom prst="rect">
            <a:avLst/>
          </a:prstGeom>
          <a:noFill/>
        </p:spPr>
        <p:txBody>
          <a:bodyPr wrap="square">
            <a:spAutoFit/>
          </a:bodyPr>
          <a:lstStyle/>
          <a:p>
            <a:pPr marL="285750" indent="-285750" defTabSz="1219200">
              <a:buFont typeface="Wingdings" panose="05000000000000000000" pitchFamily="2" charset="2"/>
              <a:buChar char="n"/>
              <a:defRPr/>
            </a:pPr>
            <a:r>
              <a:rPr lang="zh-CN" altLang="en-US" sz="1800" dirty="0">
                <a:solidFill>
                  <a:srgbClr val="C00000"/>
                </a:solidFill>
                <a:latin typeface="方正粗黑宋简体" panose="02000000000000000000" pitchFamily="2" charset="-122"/>
                <a:ea typeface="方正粗黑宋简体" panose="02000000000000000000" pitchFamily="2" charset="-122"/>
                <a:cs typeface="+mn-ea"/>
                <a:sym typeface="+mn-lt"/>
              </a:rPr>
              <a:t>加强意识形态工作的有效措施</a:t>
            </a:r>
            <a:endParaRPr lang="zh-CN" altLang="en-US" sz="1200" dirty="0">
              <a:solidFill>
                <a:srgbClr val="C00000"/>
              </a:solidFill>
              <a:latin typeface="方正粗黑宋简体" panose="02000000000000000000" pitchFamily="2" charset="-122"/>
              <a:ea typeface="方正粗黑宋简体" panose="02000000000000000000" pitchFamily="2" charset="-122"/>
              <a:cs typeface="+mn-ea"/>
              <a:sym typeface="+mn-lt"/>
            </a:endParaRPr>
          </a:p>
        </p:txBody>
      </p:sp>
      <p:grpSp>
        <p:nvGrpSpPr>
          <p:cNvPr id="8" name="Group 1"/>
          <p:cNvGrpSpPr/>
          <p:nvPr/>
        </p:nvGrpSpPr>
        <p:grpSpPr>
          <a:xfrm>
            <a:off x="1116161" y="1516927"/>
            <a:ext cx="10185880" cy="4490056"/>
            <a:chOff x="623888" y="1690577"/>
            <a:chExt cx="5261535" cy="9392455"/>
          </a:xfrm>
        </p:grpSpPr>
        <p:sp>
          <p:nvSpPr>
            <p:cNvPr id="9" name="Rectangle: Rounded Corners 2"/>
            <p:cNvSpPr/>
            <p:nvPr/>
          </p:nvSpPr>
          <p:spPr>
            <a:xfrm>
              <a:off x="682670" y="1763714"/>
              <a:ext cx="5202753" cy="4108092"/>
            </a:xfrm>
            <a:prstGeom prst="roundRect">
              <a:avLst/>
            </a:prstGeom>
            <a:noFill/>
            <a:ln w="3175" cap="flat" cmpd="sng" algn="ctr">
              <a:noFill/>
              <a:prstDash val="solid"/>
              <a:miter lim="800000"/>
            </a:ln>
            <a:effectLst/>
          </p:spPr>
          <p:txBody>
            <a:bodyPr anchor="ctr"/>
            <a:lstStyle/>
            <a:p>
              <a:pPr algn="ctr">
                <a:defRPr/>
              </a:pPr>
              <a:endParaRPr sz="1350" kern="0" dirty="0">
                <a:solidFill>
                  <a:srgbClr val="FFFFFF"/>
                </a:solidFill>
                <a:latin typeface="微软雅黑" panose="020B0503020204020204" pitchFamily="34" charset="-122"/>
                <a:ea typeface="微软雅黑" panose="020B0503020204020204" pitchFamily="34" charset="-122"/>
              </a:endParaRPr>
            </a:p>
          </p:txBody>
        </p:sp>
        <p:sp>
          <p:nvSpPr>
            <p:cNvPr id="10" name="Rectangle: Rounded Corners 3"/>
            <p:cNvSpPr/>
            <p:nvPr/>
          </p:nvSpPr>
          <p:spPr>
            <a:xfrm>
              <a:off x="623888" y="1690577"/>
              <a:ext cx="5202754" cy="9392455"/>
            </a:xfrm>
            <a:prstGeom prst="roundRect">
              <a:avLst>
                <a:gd name="adj" fmla="val 3594"/>
              </a:avLst>
            </a:prstGeom>
            <a:noFill/>
            <a:ln w="3175" cap="flat" cmpd="sng" algn="ctr">
              <a:solidFill>
                <a:srgbClr val="C00000"/>
              </a:solidFill>
              <a:prstDash val="solid"/>
              <a:miter lim="800000"/>
            </a:ln>
            <a:effectLst/>
          </p:spPr>
          <p:txBody>
            <a:bodyPr anchor="ctr"/>
            <a:lstStyle/>
            <a:p>
              <a:pPr algn="ctr">
                <a:defRPr/>
              </a:pPr>
              <a:endParaRPr sz="1350" kern="0" dirty="0">
                <a:solidFill>
                  <a:srgbClr val="FFFFFF"/>
                </a:solidFill>
                <a:latin typeface="微软雅黑" panose="020B0503020204020204" pitchFamily="34" charset="-122"/>
                <a:ea typeface="微软雅黑" panose="020B0503020204020204" pitchFamily="34" charset="-122"/>
              </a:endParaRPr>
            </a:p>
          </p:txBody>
        </p:sp>
      </p:grpSp>
      <p:sp>
        <p:nvSpPr>
          <p:cNvPr id="11" name="Freeform: Shape 13"/>
          <p:cNvSpPr/>
          <p:nvPr/>
        </p:nvSpPr>
        <p:spPr>
          <a:xfrm>
            <a:off x="2218758" y="1967232"/>
            <a:ext cx="4901297" cy="451988"/>
          </a:xfrm>
          <a:custGeom>
            <a:avLst/>
            <a:gdLst>
              <a:gd name="connsiteX0" fmla="*/ 12386 w 3852419"/>
              <a:gd name="connsiteY0" fmla="*/ 0 h 425302"/>
              <a:gd name="connsiteX1" fmla="*/ 3639768 w 3852419"/>
              <a:gd name="connsiteY1" fmla="*/ 0 h 425302"/>
              <a:gd name="connsiteX2" fmla="*/ 3852419 w 3852419"/>
              <a:gd name="connsiteY2" fmla="*/ 212651 h 425302"/>
              <a:gd name="connsiteX3" fmla="*/ 3639768 w 3852419"/>
              <a:gd name="connsiteY3" fmla="*/ 425302 h 425302"/>
              <a:gd name="connsiteX4" fmla="*/ 12386 w 3852419"/>
              <a:gd name="connsiteY4" fmla="*/ 425302 h 425302"/>
              <a:gd name="connsiteX5" fmla="*/ 0 w 3852419"/>
              <a:gd name="connsiteY5" fmla="*/ 424054 h 425302"/>
              <a:gd name="connsiteX6" fmla="*/ 0 w 3852419"/>
              <a:gd name="connsiteY6" fmla="*/ 1249 h 4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2419" h="425302">
                <a:moveTo>
                  <a:pt x="12386" y="0"/>
                </a:moveTo>
                <a:lnTo>
                  <a:pt x="3639768" y="0"/>
                </a:lnTo>
                <a:cubicBezTo>
                  <a:pt x="3757212" y="0"/>
                  <a:pt x="3852419" y="95207"/>
                  <a:pt x="3852419" y="212651"/>
                </a:cubicBezTo>
                <a:cubicBezTo>
                  <a:pt x="3852419" y="330095"/>
                  <a:pt x="3757212" y="425302"/>
                  <a:pt x="3639768" y="425302"/>
                </a:cubicBezTo>
                <a:lnTo>
                  <a:pt x="12386" y="425302"/>
                </a:lnTo>
                <a:lnTo>
                  <a:pt x="0" y="424054"/>
                </a:lnTo>
                <a:lnTo>
                  <a:pt x="0" y="1249"/>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600" b="1" dirty="0">
              <a:solidFill>
                <a:srgbClr val="FFFFFF"/>
              </a:solidFill>
              <a:latin typeface="微软雅黑" panose="020B0503020204020204" pitchFamily="34" charset="-122"/>
              <a:ea typeface="微软雅黑" panose="020B0503020204020204" pitchFamily="34" charset="-122"/>
            </a:endParaRPr>
          </a:p>
        </p:txBody>
      </p:sp>
      <p:sp>
        <p:nvSpPr>
          <p:cNvPr id="12" name="TextBox 37"/>
          <p:cNvSpPr txBox="1"/>
          <p:nvPr/>
        </p:nvSpPr>
        <p:spPr>
          <a:xfrm>
            <a:off x="2321232" y="1967232"/>
            <a:ext cx="3551688" cy="307777"/>
          </a:xfrm>
          <a:prstGeom prst="rect">
            <a:avLst/>
          </a:prstGeom>
        </p:spPr>
        <p:txBody>
          <a:bodyPr wrap="none">
            <a:noAutofit/>
          </a:bodyPr>
          <a:lstStyle/>
          <a:p>
            <a:pPr>
              <a:buClr>
                <a:srgbClr val="000000">
                  <a:lumMod val="85000"/>
                  <a:lumOff val="15000"/>
                </a:srgbClr>
              </a:buClr>
              <a:buSzPct val="105000"/>
            </a:pPr>
            <a:r>
              <a:rPr lang="zh-CN" altLang="en-US" sz="2400" b="1" dirty="0">
                <a:solidFill>
                  <a:srgbClr val="FFFFFF"/>
                </a:solidFill>
                <a:latin typeface="微软雅黑" panose="020B0503020204020204" pitchFamily="34" charset="-122"/>
                <a:ea typeface="微软雅黑" panose="020B0503020204020204" pitchFamily="34" charset="-122"/>
              </a:rPr>
              <a:t>强化意识形态工作责任制</a:t>
            </a:r>
          </a:p>
        </p:txBody>
      </p:sp>
      <p:sp>
        <p:nvSpPr>
          <p:cNvPr id="13" name="Rectangle 43"/>
          <p:cNvSpPr/>
          <p:nvPr/>
        </p:nvSpPr>
        <p:spPr>
          <a:xfrm>
            <a:off x="1590153" y="2650399"/>
            <a:ext cx="9243751" cy="2374720"/>
          </a:xfrm>
          <a:prstGeom prst="rect">
            <a:avLst/>
          </a:prstGeom>
        </p:spPr>
        <p:txBody>
          <a:bodyPr wrap="square" lIns="0" tIns="0" rIns="0" bIns="0">
            <a:noAutofit/>
          </a:bodyPr>
          <a:lstStyle/>
          <a:p>
            <a:pPr>
              <a:lnSpc>
                <a:spcPct val="150000"/>
              </a:lnSpc>
              <a:buClr>
                <a:srgbClr val="C00000"/>
              </a:buClr>
              <a:defRPr/>
            </a:pPr>
            <a:r>
              <a:rPr lang="zh-CN" altLang="en-US" sz="2000" dirty="0">
                <a:latin typeface="微软雅黑" panose="020B0503020204020204" pitchFamily="34" charset="-122"/>
                <a:ea typeface="微软雅黑" panose="020B0503020204020204" pitchFamily="34" charset="-122"/>
                <a:sym typeface="Gill Sans" charset="0"/>
              </a:rPr>
              <a:t>针对一个时期各级党组织和党员干部对意识形态工作重视不够，抓得不实，意识形态领域出现了一些突出问题，总书记要求各级党委和领导干部要增强“四个意识”，自觉承担起抓意识形态工作的政治责任和领导责任。强调宣传思想部门承担着十分重要的职责，必须守土有责、守土负责、守土尽责，宣传思想干部要不断掌握新知识、熟悉新领域、开拓新视野，增强本领能力，加强调查研究，不断增强脚力、眼力、脑力、笔力，努力打造一支政治过硬、本领高强、求实创新、能打胜仗的宣传思想工作队伍。</a:t>
            </a:r>
          </a:p>
        </p:txBody>
      </p:sp>
      <p:sp>
        <p:nvSpPr>
          <p:cNvPr id="14" name="Freeform 29"/>
          <p:cNvSpPr/>
          <p:nvPr/>
        </p:nvSpPr>
        <p:spPr bwMode="auto">
          <a:xfrm>
            <a:off x="1444384" y="1914939"/>
            <a:ext cx="622848" cy="556575"/>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8880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9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6" name="矩形 5"/>
          <p:cNvSpPr/>
          <p:nvPr/>
        </p:nvSpPr>
        <p:spPr>
          <a:xfrm>
            <a:off x="2060575" y="1488440"/>
            <a:ext cx="7922260" cy="831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4800" b="0" i="0" u="none" strike="noStrike" kern="1200" cap="none" spc="0" normalizeH="0" baseline="0" noProof="0" dirty="0" smtClean="0">
                <a:ln>
                  <a:noFill/>
                </a:ln>
                <a:solidFill>
                  <a:srgbClr val="FBEBCA"/>
                </a:solidFill>
                <a:effectLst>
                  <a:outerShdw blurRad="38100" dist="38100" dir="2700000" algn="tl">
                    <a:srgbClr val="000000">
                      <a:alpha val="43137"/>
                    </a:srgbClr>
                  </a:outerShdw>
                </a:effectLst>
                <a:uLnTx/>
                <a:uFillTx/>
                <a:latin typeface="方正粗黑宋简体" panose="02000000000000000000" pitchFamily="2" charset="-122"/>
                <a:ea typeface="方正粗黑宋简体" panose="02000000000000000000" pitchFamily="2" charset="-122"/>
                <a:cs typeface="+mn-cs"/>
              </a:rPr>
              <a:t>第六部分</a:t>
            </a:r>
            <a:endParaRPr kumimoji="1" lang="zh-CN" altLang="en-US" sz="4800" b="0" i="0" u="none" strike="noStrike" kern="1200" cap="none" spc="0" normalizeH="0" baseline="0" noProof="0" dirty="0">
              <a:ln>
                <a:noFill/>
              </a:ln>
              <a:solidFill>
                <a:srgbClr val="FBEBCA"/>
              </a:solidFill>
              <a:effectLst>
                <a:outerShdw blurRad="38100" dist="38100" dir="2700000" algn="tl">
                  <a:srgbClr val="000000">
                    <a:alpha val="43137"/>
                  </a:srgbClr>
                </a:outerShdw>
              </a:effectLst>
              <a:uLnTx/>
              <a:uFillTx/>
              <a:latin typeface="方正粗黑宋简体" panose="02000000000000000000" pitchFamily="2" charset="-122"/>
              <a:ea typeface="方正粗黑宋简体" panose="02000000000000000000" pitchFamily="2" charset="-122"/>
              <a:cs typeface="+mn-cs"/>
            </a:endParaRPr>
          </a:p>
        </p:txBody>
      </p:sp>
      <p:sp>
        <p:nvSpPr>
          <p:cNvPr id="8" name="矩形 7"/>
          <p:cNvSpPr/>
          <p:nvPr/>
        </p:nvSpPr>
        <p:spPr>
          <a:xfrm>
            <a:off x="2844165" y="2511425"/>
            <a:ext cx="6355080" cy="1445260"/>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srgbClr val="FFC000">
                    <a:lumMod val="20000"/>
                    <a:lumOff val="80000"/>
                  </a:srgbClr>
                </a:solidFill>
                <a:effectLst>
                  <a:outerShdw blurRad="38100" dist="38100" dir="2700000" algn="tl">
                    <a:srgbClr val="000000">
                      <a:alpha val="43137"/>
                    </a:srgbClr>
                  </a:outerShdw>
                </a:effectLst>
                <a:uLnTx/>
                <a:uFillTx/>
                <a:latin typeface="方正粗黑宋简体" panose="02000000000000000000" pitchFamily="2" charset="-122"/>
                <a:ea typeface="方正粗黑宋简体" panose="02000000000000000000" pitchFamily="2" charset="-122"/>
                <a:cs typeface="+mn-ea"/>
                <a:sym typeface="+mn-lt"/>
              </a:rPr>
              <a:t>正确把握意识形态工作中的若干关系</a:t>
            </a:r>
          </a:p>
        </p:txBody>
      </p:sp>
    </p:spTree>
    <p:extLst>
      <p:ext uri="{BB962C8B-B14F-4D97-AF65-F5344CB8AC3E}">
        <p14:creationId xmlns:p14="http://schemas.microsoft.com/office/powerpoint/2010/main" val="2037077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drap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grpSp>
        <p:nvGrpSpPr>
          <p:cNvPr id="7" name="组合 6"/>
          <p:cNvGrpSpPr/>
          <p:nvPr/>
        </p:nvGrpSpPr>
        <p:grpSpPr>
          <a:xfrm>
            <a:off x="2053972" y="1846900"/>
            <a:ext cx="7275222" cy="3257535"/>
            <a:chOff x="2734762" y="2367761"/>
            <a:chExt cx="6682307" cy="2777043"/>
          </a:xfrm>
        </p:grpSpPr>
        <p:grpSp>
          <p:nvGrpSpPr>
            <p:cNvPr id="8" name="组合 7"/>
            <p:cNvGrpSpPr/>
            <p:nvPr/>
          </p:nvGrpSpPr>
          <p:grpSpPr>
            <a:xfrm>
              <a:off x="5191635" y="2367761"/>
              <a:ext cx="4225434" cy="2777043"/>
              <a:chOff x="4461367" y="2639544"/>
              <a:chExt cx="4225434" cy="2777043"/>
            </a:xfrm>
          </p:grpSpPr>
          <p:sp>
            <p:nvSpPr>
              <p:cNvPr id="10" name="箭头: 五边形 3"/>
              <p:cNvSpPr/>
              <p:nvPr/>
            </p:nvSpPr>
            <p:spPr>
              <a:xfrm>
                <a:off x="5519937" y="2679278"/>
                <a:ext cx="3166864" cy="525461"/>
              </a:xfrm>
              <a:prstGeom prst="homePlate">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rgbClr val="FFFFFF"/>
                    </a:solidFill>
                    <a:latin typeface="微软雅黑" panose="020B0503020204020204" pitchFamily="34" charset="-122"/>
                    <a:ea typeface="微软雅黑" panose="020B0503020204020204" pitchFamily="34" charset="-122"/>
                    <a:cs typeface="+mn-ea"/>
                    <a:sym typeface="+mn-lt"/>
                  </a:rPr>
                  <a:t>必须坚持全面性</a:t>
                </a:r>
              </a:p>
            </p:txBody>
          </p:sp>
          <p:sp>
            <p:nvSpPr>
              <p:cNvPr id="11" name="矩形: 圆角 5"/>
              <p:cNvSpPr>
                <a:spLocks noChangeAspect="1"/>
              </p:cNvSpPr>
              <p:nvPr/>
            </p:nvSpPr>
            <p:spPr>
              <a:xfrm>
                <a:off x="4461367" y="2639544"/>
                <a:ext cx="576000" cy="576000"/>
              </a:xfrm>
              <a:prstGeom prst="roundRect">
                <a:avLst>
                  <a:gd name="adj" fmla="val 50000"/>
                </a:avLst>
              </a:prstGeom>
              <a:solidFill>
                <a:srgbClr val="C00000"/>
              </a:solidFill>
              <a:ln w="76200">
                <a:solidFill>
                  <a:srgbClr val="C0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altLang="zh-CN" sz="1865" dirty="0">
                    <a:solidFill>
                      <a:prstClr val="white"/>
                    </a:solidFill>
                    <a:latin typeface="微软雅黑" panose="020B0503020204020204" pitchFamily="34" charset="-122"/>
                    <a:ea typeface="微软雅黑" panose="020B0503020204020204" pitchFamily="34" charset="-122"/>
                    <a:cs typeface="+mn-ea"/>
                    <a:sym typeface="+mn-lt"/>
                  </a:rPr>
                  <a:t>1</a:t>
                </a:r>
                <a:endParaRPr lang="zh-CN" altLang="en-US" sz="1865"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12" name="箭头: V 形 6"/>
              <p:cNvSpPr/>
              <p:nvPr/>
            </p:nvSpPr>
            <p:spPr>
              <a:xfrm>
                <a:off x="5155949" y="2804840"/>
                <a:ext cx="245409" cy="245409"/>
              </a:xfrm>
              <a:prstGeom prst="chevron">
                <a:avLst>
                  <a:gd name="adj" fmla="val 39326"/>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35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3" name="箭头: 五边形 7"/>
              <p:cNvSpPr/>
              <p:nvPr/>
            </p:nvSpPr>
            <p:spPr>
              <a:xfrm>
                <a:off x="5519937" y="3410913"/>
                <a:ext cx="3166864" cy="525461"/>
              </a:xfrm>
              <a:prstGeom prst="homePlate">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rgbClr val="FFFFFF"/>
                    </a:solidFill>
                    <a:latin typeface="微软雅黑" panose="020B0503020204020204" pitchFamily="34" charset="-122"/>
                    <a:ea typeface="微软雅黑" panose="020B0503020204020204" pitchFamily="34" charset="-122"/>
                    <a:cs typeface="+mn-ea"/>
                    <a:sym typeface="+mn-lt"/>
                  </a:rPr>
                  <a:t>必须坚持系统性</a:t>
                </a:r>
              </a:p>
            </p:txBody>
          </p:sp>
          <p:sp>
            <p:nvSpPr>
              <p:cNvPr id="14" name="矩形: 圆角 8"/>
              <p:cNvSpPr>
                <a:spLocks noChangeAspect="1"/>
              </p:cNvSpPr>
              <p:nvPr/>
            </p:nvSpPr>
            <p:spPr>
              <a:xfrm>
                <a:off x="4461367" y="3371179"/>
                <a:ext cx="576000" cy="576000"/>
              </a:xfrm>
              <a:prstGeom prst="roundRect">
                <a:avLst>
                  <a:gd name="adj" fmla="val 50000"/>
                </a:avLst>
              </a:prstGeom>
              <a:solidFill>
                <a:srgbClr val="C00000"/>
              </a:solidFill>
              <a:ln w="76200">
                <a:solidFill>
                  <a:srgbClr val="C0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altLang="zh-CN" sz="1865" dirty="0">
                    <a:solidFill>
                      <a:prstClr val="white"/>
                    </a:solidFill>
                    <a:latin typeface="微软雅黑" panose="020B0503020204020204" pitchFamily="34" charset="-122"/>
                    <a:ea typeface="微软雅黑" panose="020B0503020204020204" pitchFamily="34" charset="-122"/>
                    <a:cs typeface="+mn-ea"/>
                    <a:sym typeface="+mn-lt"/>
                  </a:rPr>
                  <a:t>2</a:t>
                </a:r>
                <a:endParaRPr lang="zh-CN" altLang="en-US" sz="1865"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15" name="箭头: V 形 9"/>
              <p:cNvSpPr/>
              <p:nvPr/>
            </p:nvSpPr>
            <p:spPr>
              <a:xfrm>
                <a:off x="5155949" y="3536475"/>
                <a:ext cx="245409" cy="245409"/>
              </a:xfrm>
              <a:prstGeom prst="chevron">
                <a:avLst>
                  <a:gd name="adj" fmla="val 39326"/>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35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6" name="箭头: 五边形 10"/>
              <p:cNvSpPr/>
              <p:nvPr/>
            </p:nvSpPr>
            <p:spPr>
              <a:xfrm>
                <a:off x="5519937" y="4145617"/>
                <a:ext cx="3166864" cy="525461"/>
              </a:xfrm>
              <a:prstGeom prst="homePlate">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rgbClr val="FFFFFF"/>
                    </a:solidFill>
                    <a:latin typeface="微软雅黑" panose="020B0503020204020204" pitchFamily="34" charset="-122"/>
                    <a:ea typeface="微软雅黑" panose="020B0503020204020204" pitchFamily="34" charset="-122"/>
                    <a:cs typeface="+mn-ea"/>
                    <a:sym typeface="+mn-lt"/>
                  </a:rPr>
                  <a:t>必须坚持准确性</a:t>
                </a:r>
              </a:p>
            </p:txBody>
          </p:sp>
          <p:sp>
            <p:nvSpPr>
              <p:cNvPr id="17" name="矩形: 圆角 11"/>
              <p:cNvSpPr>
                <a:spLocks noChangeAspect="1"/>
              </p:cNvSpPr>
              <p:nvPr/>
            </p:nvSpPr>
            <p:spPr>
              <a:xfrm>
                <a:off x="4461367" y="4105883"/>
                <a:ext cx="576000" cy="576000"/>
              </a:xfrm>
              <a:prstGeom prst="roundRect">
                <a:avLst>
                  <a:gd name="adj" fmla="val 50000"/>
                </a:avLst>
              </a:prstGeom>
              <a:solidFill>
                <a:srgbClr val="C00000"/>
              </a:solidFill>
              <a:ln w="76200">
                <a:solidFill>
                  <a:srgbClr val="C0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altLang="zh-CN" sz="1865" dirty="0">
                    <a:solidFill>
                      <a:prstClr val="white"/>
                    </a:solidFill>
                    <a:latin typeface="微软雅黑" panose="020B0503020204020204" pitchFamily="34" charset="-122"/>
                    <a:ea typeface="微软雅黑" panose="020B0503020204020204" pitchFamily="34" charset="-122"/>
                    <a:cs typeface="+mn-ea"/>
                    <a:sym typeface="+mn-lt"/>
                  </a:rPr>
                  <a:t>3</a:t>
                </a:r>
                <a:endParaRPr lang="zh-CN" altLang="en-US" sz="1865"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18" name="箭头: V 形 12"/>
              <p:cNvSpPr/>
              <p:nvPr/>
            </p:nvSpPr>
            <p:spPr>
              <a:xfrm>
                <a:off x="5155949" y="4271179"/>
                <a:ext cx="245409" cy="245409"/>
              </a:xfrm>
              <a:prstGeom prst="chevron">
                <a:avLst>
                  <a:gd name="adj" fmla="val 39326"/>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35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9" name="箭头: 五边形 13"/>
              <p:cNvSpPr/>
              <p:nvPr/>
            </p:nvSpPr>
            <p:spPr>
              <a:xfrm>
                <a:off x="5519937" y="4880321"/>
                <a:ext cx="3166864" cy="525461"/>
              </a:xfrm>
              <a:prstGeom prst="homePlate">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rgbClr val="FFFFFF"/>
                    </a:solidFill>
                    <a:latin typeface="微软雅黑" panose="020B0503020204020204" pitchFamily="34" charset="-122"/>
                    <a:ea typeface="微软雅黑" panose="020B0503020204020204" pitchFamily="34" charset="-122"/>
                    <a:cs typeface="+mn-ea"/>
                    <a:sym typeface="+mn-lt"/>
                  </a:rPr>
                  <a:t>必须坚持科学性</a:t>
                </a:r>
              </a:p>
            </p:txBody>
          </p:sp>
          <p:sp>
            <p:nvSpPr>
              <p:cNvPr id="20" name="矩形: 圆角 14"/>
              <p:cNvSpPr>
                <a:spLocks noChangeAspect="1"/>
              </p:cNvSpPr>
              <p:nvPr/>
            </p:nvSpPr>
            <p:spPr>
              <a:xfrm>
                <a:off x="4461367" y="4840587"/>
                <a:ext cx="576000" cy="576000"/>
              </a:xfrm>
              <a:prstGeom prst="roundRect">
                <a:avLst>
                  <a:gd name="adj" fmla="val 50000"/>
                </a:avLst>
              </a:prstGeom>
              <a:solidFill>
                <a:srgbClr val="C00000"/>
              </a:solidFill>
              <a:ln w="76200">
                <a:solidFill>
                  <a:srgbClr val="C0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altLang="zh-CN" sz="1865" dirty="0">
                    <a:solidFill>
                      <a:prstClr val="white"/>
                    </a:solidFill>
                    <a:latin typeface="微软雅黑" panose="020B0503020204020204" pitchFamily="34" charset="-122"/>
                    <a:ea typeface="微软雅黑" panose="020B0503020204020204" pitchFamily="34" charset="-122"/>
                    <a:cs typeface="+mn-ea"/>
                    <a:sym typeface="+mn-lt"/>
                  </a:rPr>
                  <a:t>4</a:t>
                </a:r>
                <a:endParaRPr lang="zh-CN" altLang="en-US" sz="1865"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21" name="箭头: V 形 15"/>
              <p:cNvSpPr/>
              <p:nvPr/>
            </p:nvSpPr>
            <p:spPr>
              <a:xfrm>
                <a:off x="5155949" y="5005883"/>
                <a:ext cx="245409" cy="245409"/>
              </a:xfrm>
              <a:prstGeom prst="chevron">
                <a:avLst>
                  <a:gd name="adj" fmla="val 39326"/>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350" dirty="0">
                  <a:solidFill>
                    <a:prstClr val="black"/>
                  </a:solidFill>
                  <a:latin typeface="微软雅黑" panose="020B0503020204020204" pitchFamily="34" charset="-122"/>
                  <a:ea typeface="微软雅黑" panose="020B0503020204020204" pitchFamily="34" charset="-122"/>
                  <a:cs typeface="+mn-ea"/>
                  <a:sym typeface="+mn-lt"/>
                </a:endParaRPr>
              </a:p>
            </p:txBody>
          </p:sp>
        </p:grpSp>
        <p:sp>
          <p:nvSpPr>
            <p:cNvPr id="9" name="矩形 8"/>
            <p:cNvSpPr/>
            <p:nvPr/>
          </p:nvSpPr>
          <p:spPr>
            <a:xfrm>
              <a:off x="2734762" y="3016163"/>
              <a:ext cx="2215588" cy="1405641"/>
            </a:xfrm>
            <a:prstGeom prst="rect">
              <a:avLst/>
            </a:prstGeom>
          </p:spPr>
          <p:txBody>
            <a:bodyPr wrap="square">
              <a:spAutoFit/>
            </a:bodyPr>
            <a:lstStyle/>
            <a:p>
              <a:pPr algn="ctr"/>
              <a:r>
                <a:rPr lang="zh-CN" altLang="en-US" sz="4265" b="1" dirty="0">
                  <a:solidFill>
                    <a:srgbClr val="C00000"/>
                  </a:solidFill>
                  <a:latin typeface="微软雅黑" panose="020B0503020204020204" pitchFamily="34" charset="-122"/>
                  <a:ea typeface="微软雅黑" panose="020B0503020204020204" pitchFamily="34" charset="-122"/>
                  <a:cs typeface="+mn-ea"/>
                  <a:sym typeface="+mn-lt"/>
                </a:rPr>
                <a:t>四个</a:t>
              </a:r>
              <a:endParaRPr lang="en-US" altLang="zh-CN" sz="4265" b="1" dirty="0">
                <a:solidFill>
                  <a:srgbClr val="C00000"/>
                </a:solidFill>
                <a:latin typeface="微软雅黑" panose="020B0503020204020204" pitchFamily="34" charset="-122"/>
                <a:ea typeface="微软雅黑" panose="020B0503020204020204" pitchFamily="34" charset="-122"/>
                <a:cs typeface="+mn-ea"/>
                <a:sym typeface="+mn-lt"/>
              </a:endParaRPr>
            </a:p>
            <a:p>
              <a:pPr algn="ctr"/>
              <a:r>
                <a:rPr lang="zh-CN" altLang="en-US" sz="4265" b="1" dirty="0">
                  <a:solidFill>
                    <a:srgbClr val="C00000"/>
                  </a:solidFill>
                  <a:latin typeface="微软雅黑" panose="020B0503020204020204" pitchFamily="34" charset="-122"/>
                  <a:ea typeface="微软雅黑" panose="020B0503020204020204" pitchFamily="34" charset="-122"/>
                  <a:cs typeface="+mn-ea"/>
                  <a:sym typeface="+mn-lt"/>
                </a:rPr>
                <a:t>坚持</a:t>
              </a:r>
            </a:p>
          </p:txBody>
        </p:sp>
      </p:grpSp>
      <p:sp>
        <p:nvSpPr>
          <p:cNvPr id="22" name="文本框 21"/>
          <p:cNvSpPr txBox="1"/>
          <p:nvPr/>
        </p:nvSpPr>
        <p:spPr>
          <a:xfrm>
            <a:off x="1449391" y="658934"/>
            <a:ext cx="6096000" cy="400110"/>
          </a:xfrm>
          <a:prstGeom prst="rect">
            <a:avLst/>
          </a:prstGeom>
          <a:noFill/>
        </p:spPr>
        <p:txBody>
          <a:bodyPr wrap="square">
            <a:spAutoFit/>
          </a:bodyPr>
          <a:lstStyle/>
          <a:p>
            <a:pPr marL="285750" indent="-285750" defTabSz="1219200">
              <a:buFont typeface="Wingdings" panose="05000000000000000000" pitchFamily="2" charset="2"/>
              <a:buChar char="n"/>
            </a:pPr>
            <a:r>
              <a:rPr lang="zh-CN" altLang="en-US" sz="2000" dirty="0">
                <a:solidFill>
                  <a:srgbClr val="C00000"/>
                </a:solidFill>
                <a:latin typeface="方正粗黑宋简体" panose="02000000000000000000" pitchFamily="2" charset="-122"/>
                <a:ea typeface="方正粗黑宋简体" panose="02000000000000000000" pitchFamily="2" charset="-122"/>
                <a:cs typeface="+mn-ea"/>
                <a:sym typeface="+mn-lt"/>
              </a:rPr>
              <a:t>正确把握意识形态工作中的若干关系</a:t>
            </a:r>
          </a:p>
        </p:txBody>
      </p:sp>
    </p:spTree>
    <p:extLst>
      <p:ext uri="{BB962C8B-B14F-4D97-AF65-F5344CB8AC3E}">
        <p14:creationId xmlns:p14="http://schemas.microsoft.com/office/powerpoint/2010/main" val="317797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7" name="矩形 6"/>
          <p:cNvSpPr/>
          <p:nvPr/>
        </p:nvSpPr>
        <p:spPr>
          <a:xfrm>
            <a:off x="4085863" y="2566284"/>
            <a:ext cx="7616142" cy="3323987"/>
          </a:xfrm>
          <a:prstGeom prst="rect">
            <a:avLst/>
          </a:prstGeom>
        </p:spPr>
        <p:txBody>
          <a:bodyPr wrap="square">
            <a:spAutoFit/>
          </a:bodyPr>
          <a:lstStyle/>
          <a:p>
            <a:pPr algn="just" defTabSz="914400">
              <a:lnSpc>
                <a:spcPct val="150000"/>
              </a:lnSpc>
              <a:defRPr/>
            </a:pPr>
            <a:r>
              <a:rPr lang="zh-CN" altLang="en-US" sz="2000" kern="100" dirty="0">
                <a:latin typeface="微软雅黑" panose="020B0503020204020204" pitchFamily="34" charset="-122"/>
                <a:ea typeface="微软雅黑" panose="020B0503020204020204" pitchFamily="34" charset="-122"/>
                <a:cs typeface="+mn-ea"/>
                <a:sym typeface="+mn-lt"/>
              </a:rPr>
              <a:t>学习贯彻总书记关于意识形态工作的重要讲话，一定要注意全面完整，不能只重视某一方面而忽视其他方面</a:t>
            </a:r>
            <a:r>
              <a:rPr lang="zh-CN" altLang="en-US" sz="2000" kern="100" dirty="0" smtClean="0">
                <a:latin typeface="微软雅黑" panose="020B0503020204020204" pitchFamily="34" charset="-122"/>
                <a:ea typeface="微软雅黑" panose="020B0503020204020204" pitchFamily="34" charset="-122"/>
                <a:cs typeface="+mn-ea"/>
                <a:sym typeface="+mn-lt"/>
              </a:rPr>
              <a:t>。</a:t>
            </a:r>
            <a:endParaRPr lang="en-US" altLang="zh-CN" sz="2000" kern="100" dirty="0" smtClean="0">
              <a:latin typeface="微软雅黑" panose="020B0503020204020204" pitchFamily="34" charset="-122"/>
              <a:ea typeface="微软雅黑" panose="020B0503020204020204" pitchFamily="34" charset="-122"/>
              <a:cs typeface="+mn-ea"/>
              <a:sym typeface="+mn-lt"/>
            </a:endParaRPr>
          </a:p>
          <a:p>
            <a:pPr algn="just" defTabSz="914400">
              <a:lnSpc>
                <a:spcPct val="150000"/>
              </a:lnSpc>
              <a:defRPr/>
            </a:pPr>
            <a:r>
              <a:rPr lang="zh-CN" altLang="en-US" sz="2000" kern="100" dirty="0" smtClean="0">
                <a:latin typeface="微软雅黑" panose="020B0503020204020204" pitchFamily="34" charset="-122"/>
                <a:ea typeface="微软雅黑" panose="020B0503020204020204" pitchFamily="34" charset="-122"/>
                <a:cs typeface="+mn-ea"/>
                <a:sym typeface="+mn-lt"/>
              </a:rPr>
              <a:t>一</a:t>
            </a:r>
            <a:r>
              <a:rPr lang="zh-CN" altLang="en-US" sz="2000" kern="100" dirty="0">
                <a:latin typeface="微软雅黑" panose="020B0503020204020204" pitchFamily="34" charset="-122"/>
                <a:ea typeface="微软雅黑" panose="020B0503020204020204" pitchFamily="34" charset="-122"/>
                <a:cs typeface="+mn-ea"/>
                <a:sym typeface="+mn-lt"/>
              </a:rPr>
              <a:t>是对社会科学、文学艺术、理论宣传、新闻舆论各方面工作都要全力去做，不能只顾了前沿阵地，而忽视了基础工程</a:t>
            </a:r>
            <a:r>
              <a:rPr lang="zh-CN" altLang="en-US" sz="2000" kern="100" dirty="0" smtClean="0">
                <a:latin typeface="微软雅黑" panose="020B0503020204020204" pitchFamily="34" charset="-122"/>
                <a:ea typeface="微软雅黑" panose="020B0503020204020204" pitchFamily="34" charset="-122"/>
                <a:cs typeface="+mn-ea"/>
                <a:sym typeface="+mn-lt"/>
              </a:rPr>
              <a:t>。</a:t>
            </a:r>
            <a:endParaRPr lang="en-US" altLang="zh-CN" sz="2000" kern="100" dirty="0" smtClean="0">
              <a:latin typeface="微软雅黑" panose="020B0503020204020204" pitchFamily="34" charset="-122"/>
              <a:ea typeface="微软雅黑" panose="020B0503020204020204" pitchFamily="34" charset="-122"/>
              <a:cs typeface="+mn-ea"/>
              <a:sym typeface="+mn-lt"/>
            </a:endParaRPr>
          </a:p>
          <a:p>
            <a:pPr algn="just" defTabSz="914400">
              <a:lnSpc>
                <a:spcPct val="150000"/>
              </a:lnSpc>
              <a:defRPr/>
            </a:pPr>
            <a:r>
              <a:rPr lang="zh-CN" altLang="en-US" sz="2000" kern="100" dirty="0" smtClean="0">
                <a:latin typeface="微软雅黑" panose="020B0503020204020204" pitchFamily="34" charset="-122"/>
                <a:ea typeface="微软雅黑" panose="020B0503020204020204" pitchFamily="34" charset="-122"/>
                <a:cs typeface="+mn-ea"/>
                <a:sym typeface="+mn-lt"/>
              </a:rPr>
              <a:t>二</a:t>
            </a:r>
            <a:r>
              <a:rPr lang="zh-CN" altLang="en-US" sz="2000" kern="100" dirty="0">
                <a:latin typeface="微软雅黑" panose="020B0503020204020204" pitchFamily="34" charset="-122"/>
                <a:ea typeface="微软雅黑" panose="020B0503020204020204" pitchFamily="34" charset="-122"/>
                <a:cs typeface="+mn-ea"/>
                <a:sym typeface="+mn-lt"/>
              </a:rPr>
              <a:t>是对总书记关于具体问题、具体工作的重要指示要全面贯彻。只有坚持全面学习贯彻，才能在做好意识形态工作过程中正确处理这些关系，避免片面性。</a:t>
            </a:r>
            <a:endParaRPr lang="zh-CN" altLang="zh-CN" sz="2000" kern="100" dirty="0">
              <a:latin typeface="微软雅黑" panose="020B0503020204020204" pitchFamily="34" charset="-122"/>
              <a:ea typeface="微软雅黑" panose="020B0503020204020204" pitchFamily="34" charset="-122"/>
              <a:cs typeface="+mn-ea"/>
              <a:sym typeface="+mn-lt"/>
            </a:endParaRPr>
          </a:p>
        </p:txBody>
      </p:sp>
      <p:sp>
        <p:nvSpPr>
          <p:cNvPr id="8" name="圆角矩形 5"/>
          <p:cNvSpPr/>
          <p:nvPr/>
        </p:nvSpPr>
        <p:spPr>
          <a:xfrm>
            <a:off x="5586585" y="1735784"/>
            <a:ext cx="5113655" cy="637540"/>
          </a:xfrm>
          <a:prstGeom prst="roundRect">
            <a:avLst>
              <a:gd name="adj" fmla="val 50000"/>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rgbClr val="FFFFFF"/>
                </a:solidFill>
                <a:latin typeface="微软雅黑" panose="020B0503020204020204" pitchFamily="34" charset="-122"/>
                <a:ea typeface="微软雅黑" panose="020B0503020204020204" pitchFamily="34" charset="-122"/>
                <a:sym typeface="+mn-lt"/>
              </a:rPr>
              <a:t>必须坚持全面性</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866" y="1735784"/>
            <a:ext cx="3186479" cy="3186479"/>
          </a:xfrm>
          <a:prstGeom prst="rect">
            <a:avLst/>
          </a:prstGeom>
        </p:spPr>
      </p:pic>
      <p:sp>
        <p:nvSpPr>
          <p:cNvPr id="10" name="文本框 9"/>
          <p:cNvSpPr txBox="1"/>
          <p:nvPr/>
        </p:nvSpPr>
        <p:spPr>
          <a:xfrm>
            <a:off x="1449391" y="658934"/>
            <a:ext cx="6096000" cy="400110"/>
          </a:xfrm>
          <a:prstGeom prst="rect">
            <a:avLst/>
          </a:prstGeom>
          <a:noFill/>
        </p:spPr>
        <p:txBody>
          <a:bodyPr wrap="square">
            <a:spAutoFit/>
          </a:bodyPr>
          <a:lstStyle/>
          <a:p>
            <a:pPr marL="285750" indent="-285750" defTabSz="1219200">
              <a:buFont typeface="Wingdings" panose="05000000000000000000" pitchFamily="2" charset="2"/>
              <a:buChar char="n"/>
            </a:pPr>
            <a:r>
              <a:rPr lang="zh-CN" altLang="en-US" sz="2000" dirty="0">
                <a:solidFill>
                  <a:srgbClr val="C00000"/>
                </a:solidFill>
                <a:latin typeface="方正粗黑宋简体" panose="02000000000000000000" pitchFamily="2" charset="-122"/>
                <a:ea typeface="方正粗黑宋简体" panose="02000000000000000000" pitchFamily="2" charset="-122"/>
                <a:cs typeface="+mn-ea"/>
                <a:sym typeface="+mn-lt"/>
              </a:rPr>
              <a:t>正确把握意识形态工作中的若干关系</a:t>
            </a:r>
          </a:p>
        </p:txBody>
      </p:sp>
    </p:spTree>
    <p:extLst>
      <p:ext uri="{BB962C8B-B14F-4D97-AF65-F5344CB8AC3E}">
        <p14:creationId xmlns:p14="http://schemas.microsoft.com/office/powerpoint/2010/main" val="100680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337163" cy="1145084"/>
          </a:xfrm>
          <a:prstGeom prst="rect">
            <a:avLst/>
          </a:prstGeom>
        </p:spPr>
      </p:pic>
      <p:sp>
        <p:nvSpPr>
          <p:cNvPr id="10" name="矩形 9"/>
          <p:cNvSpPr/>
          <p:nvPr/>
        </p:nvSpPr>
        <p:spPr>
          <a:xfrm>
            <a:off x="807813" y="2376393"/>
            <a:ext cx="6726004" cy="2536400"/>
          </a:xfrm>
          <a:prstGeom prst="rect">
            <a:avLst/>
          </a:prstGeom>
        </p:spPr>
        <p:txBody>
          <a:bodyPr wrap="square">
            <a:spAutoFit/>
          </a:bodyPr>
          <a:lstStyle/>
          <a:p>
            <a:pPr algn="just" defTabSz="914400">
              <a:lnSpc>
                <a:spcPct val="150000"/>
              </a:lnSpc>
              <a:defRPr/>
            </a:pPr>
            <a:r>
              <a:rPr lang="zh-CN" altLang="en-US" kern="100" dirty="0">
                <a:latin typeface="微软雅黑" panose="020B0503020204020204" pitchFamily="34" charset="-122"/>
                <a:ea typeface="微软雅黑" panose="020B0503020204020204" pitchFamily="34" charset="-122"/>
                <a:cs typeface="+mn-ea"/>
                <a:sym typeface="+mn-lt"/>
              </a:rPr>
              <a:t>学习贯彻总书记关于意识形态工作的重要讲话，要紧紧围绕坚定理想信念、最大限度凝聚共识、鼓舞干劲，实现中华民族伟大复兴的中国梦这个大目标。分析研究意识形态领域的问题，贯彻落实有关工作部署，都要坚持目标引领。坚持系统性思维，防止出现从局部看是在做意识形态工作、从大局来说却不利于事业发展这样头尾颠倒的情况发生。</a:t>
            </a:r>
            <a:endParaRPr lang="zh-CN" altLang="zh-CN" kern="100" dirty="0">
              <a:latin typeface="微软雅黑" panose="020B0503020204020204" pitchFamily="34" charset="-122"/>
              <a:ea typeface="微软雅黑" panose="020B0503020204020204" pitchFamily="34" charset="-122"/>
              <a:cs typeface="+mn-ea"/>
              <a:sym typeface="+mn-lt"/>
            </a:endParaRPr>
          </a:p>
        </p:txBody>
      </p:sp>
      <p:sp>
        <p:nvSpPr>
          <p:cNvPr id="11" name="圆角矩形 5"/>
          <p:cNvSpPr/>
          <p:nvPr/>
        </p:nvSpPr>
        <p:spPr>
          <a:xfrm>
            <a:off x="1170161" y="1405834"/>
            <a:ext cx="5113655" cy="637540"/>
          </a:xfrm>
          <a:prstGeom prst="roundRect">
            <a:avLst>
              <a:gd name="adj" fmla="val 50000"/>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2400" b="1" dirty="0">
                <a:solidFill>
                  <a:srgbClr val="FFFFFF"/>
                </a:solidFill>
                <a:latin typeface="微软雅黑" panose="020B0503020204020204" pitchFamily="34" charset="-122"/>
                <a:ea typeface="微软雅黑" panose="020B0503020204020204" pitchFamily="34" charset="-122"/>
                <a:sym typeface="+mn-lt"/>
              </a:rPr>
              <a:t>必须坚持系统性</a:t>
            </a:r>
          </a:p>
        </p:txBody>
      </p:sp>
      <p:pic>
        <p:nvPicPr>
          <p:cNvPr id="12" name="Picture 9"/>
          <p:cNvPicPr>
            <a:picLocks noChangeAspect="1"/>
          </p:cNvPicPr>
          <p:nvPr/>
        </p:nvPicPr>
        <p:blipFill>
          <a:blip r:embed="rId3"/>
          <a:stretch>
            <a:fillRect/>
          </a:stretch>
        </p:blipFill>
        <p:spPr>
          <a:xfrm flipV="1">
            <a:off x="7969741" y="2043374"/>
            <a:ext cx="3681730" cy="2721610"/>
          </a:xfrm>
          <a:prstGeom prst="rect">
            <a:avLst/>
          </a:prstGeom>
        </p:spPr>
      </p:pic>
      <p:sp>
        <p:nvSpPr>
          <p:cNvPr id="13" name="文本框 12"/>
          <p:cNvSpPr txBox="1"/>
          <p:nvPr/>
        </p:nvSpPr>
        <p:spPr>
          <a:xfrm>
            <a:off x="1449391" y="658934"/>
            <a:ext cx="6096000" cy="400110"/>
          </a:xfrm>
          <a:prstGeom prst="rect">
            <a:avLst/>
          </a:prstGeom>
          <a:noFill/>
        </p:spPr>
        <p:txBody>
          <a:bodyPr wrap="square">
            <a:spAutoFit/>
          </a:bodyPr>
          <a:lstStyle/>
          <a:p>
            <a:pPr marL="285750" indent="-285750" defTabSz="1219200">
              <a:buFont typeface="Wingdings" panose="05000000000000000000" pitchFamily="2" charset="2"/>
              <a:buChar char="n"/>
            </a:pPr>
            <a:r>
              <a:rPr lang="zh-CN" altLang="en-US" sz="2000" dirty="0">
                <a:solidFill>
                  <a:srgbClr val="C00000"/>
                </a:solidFill>
                <a:latin typeface="方正粗黑宋简体" panose="02000000000000000000" pitchFamily="2" charset="-122"/>
                <a:ea typeface="方正粗黑宋简体" panose="02000000000000000000" pitchFamily="2" charset="-122"/>
                <a:cs typeface="+mn-ea"/>
                <a:sym typeface="+mn-lt"/>
              </a:rPr>
              <a:t>正确把握意识形态工作中的若干关系</a:t>
            </a:r>
          </a:p>
        </p:txBody>
      </p:sp>
    </p:spTree>
    <p:extLst>
      <p:ext uri="{BB962C8B-B14F-4D97-AF65-F5344CB8AC3E}">
        <p14:creationId xmlns:p14="http://schemas.microsoft.com/office/powerpoint/2010/main" val="424195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337163" cy="1145084"/>
          </a:xfrm>
          <a:prstGeom prst="rect">
            <a:avLst/>
          </a:prstGeom>
        </p:spPr>
      </p:pic>
      <p:sp>
        <p:nvSpPr>
          <p:cNvPr id="10" name="矩形 9"/>
          <p:cNvSpPr/>
          <p:nvPr/>
        </p:nvSpPr>
        <p:spPr>
          <a:xfrm>
            <a:off x="5716854" y="2633390"/>
            <a:ext cx="5724244" cy="2120902"/>
          </a:xfrm>
          <a:prstGeom prst="rect">
            <a:avLst/>
          </a:prstGeom>
        </p:spPr>
        <p:txBody>
          <a:bodyPr wrap="square">
            <a:spAutoFit/>
          </a:bodyPr>
          <a:lstStyle/>
          <a:p>
            <a:pPr algn="just" defTabSz="914400">
              <a:lnSpc>
                <a:spcPct val="150000"/>
              </a:lnSpc>
              <a:defRPr/>
            </a:pPr>
            <a:r>
              <a:rPr lang="zh-CN" altLang="en-US" kern="100" dirty="0">
                <a:solidFill>
                  <a:srgbClr val="4D4D4D">
                    <a:lumMod val="75000"/>
                  </a:srgbClr>
                </a:solidFill>
                <a:latin typeface="微软雅黑" panose="020B0503020204020204" pitchFamily="34" charset="-122"/>
                <a:ea typeface="微软雅黑" panose="020B0503020204020204" pitchFamily="34" charset="-122"/>
                <a:cs typeface="+mn-ea"/>
                <a:sym typeface="+mn-lt"/>
              </a:rPr>
              <a:t>习近平总书记关于意识形态工作的重要讲话，具有很强的针对性，因此在贯彻执行中必须努力做到准确，关键是掌握好界限。要准确把握精神实质，在做具体工作时，更要把握好界限和尺度。该引领时要引领、该宽容时要宽容、该管控时要管控、该打击时要打击，决不可混淆。</a:t>
            </a:r>
            <a:endParaRPr lang="zh-CN" altLang="zh-CN" kern="100" dirty="0">
              <a:solidFill>
                <a:srgbClr val="4D4D4D">
                  <a:lumMod val="75000"/>
                </a:srgbClr>
              </a:solidFill>
              <a:latin typeface="微软雅黑" panose="020B0503020204020204" pitchFamily="34" charset="-122"/>
              <a:ea typeface="微软雅黑" panose="020B0503020204020204" pitchFamily="34" charset="-122"/>
              <a:cs typeface="+mn-ea"/>
              <a:sym typeface="+mn-lt"/>
            </a:endParaRPr>
          </a:p>
        </p:txBody>
      </p:sp>
      <p:sp>
        <p:nvSpPr>
          <p:cNvPr id="11" name="圆角矩形 5"/>
          <p:cNvSpPr/>
          <p:nvPr/>
        </p:nvSpPr>
        <p:spPr>
          <a:xfrm>
            <a:off x="5584535" y="1803006"/>
            <a:ext cx="5113655" cy="637540"/>
          </a:xfrm>
          <a:prstGeom prst="roundRect">
            <a:avLst>
              <a:gd name="adj" fmla="val 50000"/>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rgbClr val="FFFFFF"/>
                </a:solidFill>
                <a:latin typeface="微软雅黑" panose="020B0503020204020204" pitchFamily="34" charset="-122"/>
                <a:ea typeface="微软雅黑" panose="020B0503020204020204" pitchFamily="34" charset="-122"/>
                <a:sym typeface="+mn-lt"/>
              </a:rPr>
              <a:t>必须坚持准确性</a:t>
            </a: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923" y="1546103"/>
            <a:ext cx="4729522" cy="3682721"/>
          </a:xfrm>
          <a:prstGeom prst="rect">
            <a:avLst/>
          </a:prstGeom>
        </p:spPr>
      </p:pic>
      <p:sp>
        <p:nvSpPr>
          <p:cNvPr id="13" name="文本框 12"/>
          <p:cNvSpPr txBox="1"/>
          <p:nvPr/>
        </p:nvSpPr>
        <p:spPr>
          <a:xfrm>
            <a:off x="1449391" y="658934"/>
            <a:ext cx="6096000" cy="400110"/>
          </a:xfrm>
          <a:prstGeom prst="rect">
            <a:avLst/>
          </a:prstGeom>
          <a:noFill/>
        </p:spPr>
        <p:txBody>
          <a:bodyPr wrap="square">
            <a:spAutoFit/>
          </a:bodyPr>
          <a:lstStyle/>
          <a:p>
            <a:pPr marL="285750" indent="-285750" defTabSz="1219200">
              <a:buFont typeface="Wingdings" panose="05000000000000000000" pitchFamily="2" charset="2"/>
              <a:buChar char="n"/>
            </a:pPr>
            <a:r>
              <a:rPr lang="zh-CN" altLang="en-US" sz="2000" dirty="0">
                <a:solidFill>
                  <a:srgbClr val="C00000"/>
                </a:solidFill>
                <a:latin typeface="方正粗黑宋简体" panose="02000000000000000000" pitchFamily="2" charset="-122"/>
                <a:ea typeface="方正粗黑宋简体" panose="02000000000000000000" pitchFamily="2" charset="-122"/>
                <a:cs typeface="+mn-ea"/>
                <a:sym typeface="+mn-lt"/>
              </a:rPr>
              <a:t>正确把握意识形态工作中的若干关系</a:t>
            </a:r>
          </a:p>
        </p:txBody>
      </p:sp>
    </p:spTree>
    <p:extLst>
      <p:ext uri="{BB962C8B-B14F-4D97-AF65-F5344CB8AC3E}">
        <p14:creationId xmlns:p14="http://schemas.microsoft.com/office/powerpoint/2010/main" val="329414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7" name="文本框 6"/>
          <p:cNvSpPr txBox="1"/>
          <p:nvPr/>
        </p:nvSpPr>
        <p:spPr>
          <a:xfrm>
            <a:off x="1449391" y="658934"/>
            <a:ext cx="6096000" cy="400110"/>
          </a:xfrm>
          <a:prstGeom prst="rect">
            <a:avLst/>
          </a:prstGeom>
          <a:noFill/>
        </p:spPr>
        <p:txBody>
          <a:bodyPr wrap="square">
            <a:spAutoFit/>
          </a:bodyPr>
          <a:lstStyle/>
          <a:p>
            <a:pPr marL="285750" indent="-285750" defTabSz="1219200">
              <a:buFont typeface="Wingdings" panose="05000000000000000000" pitchFamily="2" charset="2"/>
              <a:buChar char="n"/>
            </a:pPr>
            <a:r>
              <a:rPr lang="zh-CN" altLang="en-US" sz="2000" dirty="0">
                <a:solidFill>
                  <a:srgbClr val="C00000"/>
                </a:solidFill>
                <a:latin typeface="方正粗黑宋简体" panose="02000000000000000000" pitchFamily="2" charset="-122"/>
                <a:ea typeface="方正粗黑宋简体" panose="02000000000000000000" pitchFamily="2" charset="-122"/>
                <a:cs typeface="+mn-ea"/>
                <a:sym typeface="+mn-lt"/>
              </a:rPr>
              <a:t>正确把握意识形态工作中的若干关系</a:t>
            </a:r>
          </a:p>
        </p:txBody>
      </p:sp>
      <p:sp>
        <p:nvSpPr>
          <p:cNvPr id="8" name="矩形 7"/>
          <p:cNvSpPr/>
          <p:nvPr/>
        </p:nvSpPr>
        <p:spPr>
          <a:xfrm>
            <a:off x="819387" y="3244494"/>
            <a:ext cx="6726004" cy="3367397"/>
          </a:xfrm>
          <a:prstGeom prst="rect">
            <a:avLst/>
          </a:prstGeom>
        </p:spPr>
        <p:txBody>
          <a:bodyPr wrap="square">
            <a:spAutoFit/>
          </a:bodyPr>
          <a:lstStyle/>
          <a:p>
            <a:pPr algn="just" defTabSz="914400">
              <a:lnSpc>
                <a:spcPct val="150000"/>
              </a:lnSpc>
              <a:defRPr/>
            </a:pPr>
            <a:r>
              <a:rPr lang="zh-CN" altLang="en-US" kern="100" dirty="0">
                <a:solidFill>
                  <a:srgbClr val="4D4D4D">
                    <a:lumMod val="75000"/>
                  </a:srgbClr>
                </a:solidFill>
                <a:latin typeface="微软雅黑" panose="020B0503020204020204" pitchFamily="34" charset="-122"/>
                <a:ea typeface="微软雅黑" panose="020B0503020204020204" pitchFamily="34" charset="-122"/>
                <a:cs typeface="+mn-ea"/>
                <a:sym typeface="+mn-lt"/>
              </a:rPr>
              <a:t>做好新时代意识形态工作必须尊重规律。首先，领导干部要不断提高马克思主义理论水平，如果自己理论水平不高，就不能正确评判他人的教学研究成果的是非和价值。其次，社会科学研究和思想宣传必须客观，既要宣传成绩，也要直面问题，引导人们正确认识形势与任务。只有最大限度地调动和激发人们的热情，才能更好凝聚共识、增强信心，不断增强社会主义意识形态的凝聚力和引领力。</a:t>
            </a:r>
          </a:p>
          <a:p>
            <a:pPr algn="just" defTabSz="914400">
              <a:lnSpc>
                <a:spcPct val="150000"/>
              </a:lnSpc>
              <a:defRPr/>
            </a:pPr>
            <a:endParaRPr lang="zh-CN" altLang="en-US" kern="100" dirty="0">
              <a:solidFill>
                <a:srgbClr val="4D4D4D">
                  <a:lumMod val="75000"/>
                </a:srgbClr>
              </a:solidFill>
              <a:latin typeface="微软雅黑" panose="020B0503020204020204" pitchFamily="34" charset="-122"/>
              <a:ea typeface="微软雅黑" panose="020B0503020204020204" pitchFamily="34" charset="-122"/>
              <a:cs typeface="+mn-ea"/>
              <a:sym typeface="+mn-lt"/>
            </a:endParaRPr>
          </a:p>
        </p:txBody>
      </p:sp>
      <p:sp>
        <p:nvSpPr>
          <p:cNvPr id="9" name="圆角矩形 5"/>
          <p:cNvSpPr/>
          <p:nvPr/>
        </p:nvSpPr>
        <p:spPr>
          <a:xfrm>
            <a:off x="1181735" y="2264410"/>
            <a:ext cx="5113655" cy="637540"/>
          </a:xfrm>
          <a:prstGeom prst="roundRect">
            <a:avLst>
              <a:gd name="adj" fmla="val 50000"/>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2400" b="1" dirty="0">
                <a:solidFill>
                  <a:srgbClr val="FFFFFF"/>
                </a:solidFill>
                <a:latin typeface="微软雅黑" panose="020B0503020204020204" pitchFamily="34" charset="-122"/>
                <a:ea typeface="微软雅黑" panose="020B0503020204020204" pitchFamily="34" charset="-122"/>
                <a:sym typeface="+mn-lt"/>
              </a:rPr>
              <a:t>必须坚持科学性</a:t>
            </a:r>
          </a:p>
        </p:txBody>
      </p:sp>
      <p:pic>
        <p:nvPicPr>
          <p:cNvPr id="10" name="图片 9"/>
          <p:cNvPicPr>
            <a:picLocks noChangeAspect="1"/>
          </p:cNvPicPr>
          <p:nvPr/>
        </p:nvPicPr>
        <p:blipFill rotWithShape="1">
          <a:blip r:embed="rId3" cstate="screen">
            <a:extLst>
              <a:ext uri="{28A0092B-C50C-407E-A947-70E740481C1C}">
                <a14:useLocalDpi xmlns:a14="http://schemas.microsoft.com/office/drawing/2010/main" val="0"/>
              </a:ext>
            </a:extLst>
          </a:blip>
          <a:srcRect l="26603" r="28860"/>
          <a:stretch>
            <a:fillRect/>
          </a:stretch>
        </p:blipFill>
        <p:spPr>
          <a:xfrm>
            <a:off x="9470082" y="1861282"/>
            <a:ext cx="1705970" cy="3830472"/>
          </a:xfrm>
          <a:prstGeom prst="rect">
            <a:avLst/>
          </a:prstGeom>
        </p:spPr>
      </p:pic>
    </p:spTree>
    <p:extLst>
      <p:ext uri="{BB962C8B-B14F-4D97-AF65-F5344CB8AC3E}">
        <p14:creationId xmlns:p14="http://schemas.microsoft.com/office/powerpoint/2010/main" val="294581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883876" y="1872761"/>
            <a:ext cx="6523893" cy="3763108"/>
          </a:xfrm>
        </p:spPr>
        <p:txBody>
          <a:bodyPr>
            <a:noAutofit/>
          </a:bodyPr>
          <a:lstStyle/>
          <a:p>
            <a:r>
              <a:rPr lang="en-US" altLang="zh-CN" sz="4800" b="1" dirty="0" smtClean="0">
                <a:solidFill>
                  <a:srgbClr val="FF0000"/>
                </a:solidFill>
              </a:rPr>
              <a:t/>
            </a:r>
            <a:br>
              <a:rPr lang="en-US" altLang="zh-CN" sz="4800" b="1" dirty="0" smtClean="0">
                <a:solidFill>
                  <a:srgbClr val="FF0000"/>
                </a:solidFill>
              </a:rPr>
            </a:br>
            <a:r>
              <a:rPr lang="en-US" altLang="zh-CN" sz="4800" b="1" dirty="0">
                <a:solidFill>
                  <a:srgbClr val="FF0000"/>
                </a:solidFill>
              </a:rPr>
              <a:t/>
            </a:r>
            <a:br>
              <a:rPr lang="en-US" altLang="zh-CN" sz="4800" b="1" dirty="0">
                <a:solidFill>
                  <a:srgbClr val="FF0000"/>
                </a:solidFill>
              </a:rPr>
            </a:br>
            <a:r>
              <a:rPr lang="en-US" altLang="zh-CN" sz="4800" b="1" dirty="0" smtClean="0">
                <a:solidFill>
                  <a:srgbClr val="FF0000"/>
                </a:solidFill>
              </a:rPr>
              <a:t/>
            </a:r>
            <a:br>
              <a:rPr lang="en-US" altLang="zh-CN" sz="4800" b="1" dirty="0" smtClean="0">
                <a:solidFill>
                  <a:srgbClr val="FF0000"/>
                </a:solidFill>
              </a:rPr>
            </a:br>
            <a:r>
              <a:rPr lang="en-US" altLang="zh-CN" sz="4800" b="1" dirty="0">
                <a:solidFill>
                  <a:srgbClr val="FF0000"/>
                </a:solidFill>
              </a:rPr>
              <a:t/>
            </a:r>
            <a:br>
              <a:rPr lang="en-US" altLang="zh-CN" sz="4800" b="1" dirty="0">
                <a:solidFill>
                  <a:srgbClr val="FF0000"/>
                </a:solidFill>
              </a:rPr>
            </a:br>
            <a:r>
              <a:rPr lang="en-US" altLang="zh-CN" sz="4800" b="1" dirty="0" smtClean="0">
                <a:solidFill>
                  <a:srgbClr val="FF0000"/>
                </a:solidFill>
              </a:rPr>
              <a:t/>
            </a:r>
            <a:br>
              <a:rPr lang="en-US" altLang="zh-CN" sz="4800" b="1" dirty="0" smtClean="0">
                <a:solidFill>
                  <a:srgbClr val="FF0000"/>
                </a:solidFill>
              </a:rPr>
            </a:br>
            <a:r>
              <a:rPr lang="en-US" altLang="zh-CN" sz="4800" b="1" dirty="0">
                <a:solidFill>
                  <a:srgbClr val="FF0000"/>
                </a:solidFill>
              </a:rPr>
              <a:t/>
            </a:r>
            <a:br>
              <a:rPr lang="en-US" altLang="zh-CN" sz="4800" b="1" dirty="0">
                <a:solidFill>
                  <a:srgbClr val="FF0000"/>
                </a:solidFill>
              </a:rPr>
            </a:br>
            <a:r>
              <a:rPr lang="zh-CN" altLang="en-US" sz="4800" b="1" dirty="0" smtClean="0">
                <a:solidFill>
                  <a:srgbClr val="FF0000"/>
                </a:solidFill>
              </a:rPr>
              <a:t>感谢聆听</a:t>
            </a:r>
            <a:r>
              <a:rPr lang="en-US" altLang="zh-CN" sz="4800" b="1" dirty="0" smtClean="0">
                <a:solidFill>
                  <a:srgbClr val="FF0000"/>
                </a:solidFill>
              </a:rPr>
              <a:t/>
            </a:r>
            <a:br>
              <a:rPr lang="en-US" altLang="zh-CN" sz="4800" b="1" dirty="0" smtClean="0">
                <a:solidFill>
                  <a:srgbClr val="FF0000"/>
                </a:solidFill>
              </a:rPr>
            </a:br>
            <a:r>
              <a:rPr lang="en-US" altLang="zh-CN" sz="4800" b="1" dirty="0" smtClean="0">
                <a:solidFill>
                  <a:srgbClr val="FF0000"/>
                </a:solidFill>
              </a:rPr>
              <a:t/>
            </a:r>
            <a:br>
              <a:rPr lang="en-US" altLang="zh-CN" sz="4800" b="1" dirty="0" smtClean="0">
                <a:solidFill>
                  <a:srgbClr val="FF0000"/>
                </a:solidFill>
              </a:rPr>
            </a:br>
            <a:r>
              <a:rPr lang="zh-CN" altLang="en-US" sz="4800" b="1" dirty="0">
                <a:solidFill>
                  <a:srgbClr val="FF0000"/>
                </a:solidFill>
              </a:rPr>
              <a:t>药学</a:t>
            </a:r>
            <a:r>
              <a:rPr lang="zh-CN" altLang="en-US" sz="4800" b="1" dirty="0" smtClean="0">
                <a:solidFill>
                  <a:srgbClr val="FF0000"/>
                </a:solidFill>
              </a:rPr>
              <a:t>系教师支部</a:t>
            </a:r>
            <a:r>
              <a:rPr lang="en-US" altLang="zh-CN" sz="4800" b="1" dirty="0" smtClean="0">
                <a:solidFill>
                  <a:srgbClr val="FF0000"/>
                </a:solidFill>
              </a:rPr>
              <a:t/>
            </a:r>
            <a:br>
              <a:rPr lang="en-US" altLang="zh-CN" sz="4800" b="1" dirty="0" smtClean="0">
                <a:solidFill>
                  <a:srgbClr val="FF0000"/>
                </a:solidFill>
              </a:rPr>
            </a:br>
            <a:r>
              <a:rPr lang="en-US" altLang="zh-CN" sz="4800" b="1" dirty="0" smtClean="0">
                <a:solidFill>
                  <a:srgbClr val="FF0000"/>
                </a:solidFill>
              </a:rPr>
              <a:t/>
            </a:r>
            <a:br>
              <a:rPr lang="en-US" altLang="zh-CN" sz="4800" b="1" dirty="0" smtClean="0">
                <a:solidFill>
                  <a:srgbClr val="FF0000"/>
                </a:solidFill>
              </a:rPr>
            </a:br>
            <a:r>
              <a:rPr lang="en-US" altLang="zh-CN" sz="4800" b="1" dirty="0" smtClean="0">
                <a:solidFill>
                  <a:srgbClr val="FF0000"/>
                </a:solidFill>
              </a:rPr>
              <a:t>2023</a:t>
            </a:r>
            <a:r>
              <a:rPr lang="zh-CN" altLang="en-US" sz="4800" b="1" dirty="0" smtClean="0">
                <a:solidFill>
                  <a:srgbClr val="FF0000"/>
                </a:solidFill>
              </a:rPr>
              <a:t>年</a:t>
            </a:r>
            <a:r>
              <a:rPr lang="en-US" altLang="zh-CN" sz="4800" b="1" dirty="0" smtClean="0">
                <a:solidFill>
                  <a:srgbClr val="FF0000"/>
                </a:solidFill>
              </a:rPr>
              <a:t>3</a:t>
            </a:r>
            <a:r>
              <a:rPr lang="zh-CN" altLang="en-US" sz="4800" b="1" dirty="0" smtClean="0">
                <a:solidFill>
                  <a:srgbClr val="FF0000"/>
                </a:solidFill>
              </a:rPr>
              <a:t>月</a:t>
            </a:r>
            <a:r>
              <a:rPr lang="en-US" altLang="zh-CN" sz="4800" b="1" dirty="0" smtClean="0">
                <a:solidFill>
                  <a:srgbClr val="FF0000"/>
                </a:solidFill>
              </a:rPr>
              <a:t>18</a:t>
            </a:r>
            <a:r>
              <a:rPr lang="zh-CN" altLang="en-US" sz="4800" b="1" dirty="0" smtClean="0">
                <a:solidFill>
                  <a:srgbClr val="FF0000"/>
                </a:solidFill>
              </a:rPr>
              <a:t>日</a:t>
            </a:r>
            <a:endParaRPr lang="zh-CN" altLang="en-US" sz="4800" b="1" dirty="0">
              <a:solidFill>
                <a:srgbClr val="FF0000"/>
              </a:solidFill>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Tree>
    <p:extLst>
      <p:ext uri="{BB962C8B-B14F-4D97-AF65-F5344CB8AC3E}">
        <p14:creationId xmlns:p14="http://schemas.microsoft.com/office/powerpoint/2010/main" val="2822910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358434"/>
            <a:ext cx="9144000" cy="1119675"/>
          </a:xfrm>
        </p:spPr>
        <p:txBody>
          <a:bodyPr/>
          <a:lstStyle/>
          <a:p>
            <a:r>
              <a:rPr lang="zh-CN" altLang="en-US" dirty="0" smtClean="0">
                <a:solidFill>
                  <a:srgbClr val="FF0000"/>
                </a:solidFill>
                <a:latin typeface="微软雅黑" panose="020B0503020204020204" pitchFamily="34" charset="-122"/>
                <a:ea typeface="微软雅黑" panose="020B0503020204020204" pitchFamily="34" charset="-122"/>
              </a:rPr>
              <a:t>前言</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3" name="副标题 2"/>
          <p:cNvSpPr>
            <a:spLocks noGrp="1"/>
          </p:cNvSpPr>
          <p:nvPr>
            <p:ph type="subTitle" idx="1"/>
          </p:nvPr>
        </p:nvSpPr>
        <p:spPr>
          <a:xfrm>
            <a:off x="1524000" y="1825349"/>
            <a:ext cx="9749742" cy="3588412"/>
          </a:xfrm>
        </p:spPr>
        <p:txBody>
          <a:bodyPr>
            <a:noAutofit/>
          </a:bodyPr>
          <a:lstStyle/>
          <a:p>
            <a:pPr algn="l"/>
            <a:r>
              <a:rPr lang="zh-CN" altLang="en-US" dirty="0" smtClean="0"/>
              <a:t>     加强</a:t>
            </a:r>
            <a:r>
              <a:rPr lang="zh-CN" altLang="en-US" dirty="0"/>
              <a:t>意识形态工作，就是为了鼓舞干劲、弘扬正能量、调动积极性，着力解决党内和社会精神方面的突出问题，充分发挥精神力量在推进伟大事业过程中的</a:t>
            </a:r>
            <a:r>
              <a:rPr lang="zh-CN" altLang="en-US" dirty="0" smtClean="0"/>
              <a:t>作用。</a:t>
            </a:r>
            <a:r>
              <a:rPr lang="zh-CN" altLang="en-US" dirty="0"/>
              <a:t/>
            </a:r>
            <a:br>
              <a:rPr lang="zh-CN" altLang="en-US" dirty="0"/>
            </a:br>
            <a:r>
              <a:rPr lang="zh-CN" altLang="en-US" dirty="0"/>
              <a:t/>
            </a:r>
            <a:br>
              <a:rPr lang="zh-CN" altLang="en-US" dirty="0"/>
            </a:br>
            <a:r>
              <a:rPr lang="zh-CN" altLang="en-US" dirty="0" smtClean="0"/>
              <a:t>     意识形态</a:t>
            </a:r>
            <a:r>
              <a:rPr lang="zh-CN" altLang="en-US" dirty="0"/>
              <a:t>工作是从思想上引导人、影响人的工作，关系国家和民族前途命运，必须掌握主动权、打主动仗意识形态工作是党</a:t>
            </a:r>
            <a:r>
              <a:rPr lang="zh-CN" altLang="en-US" dirty="0" smtClean="0"/>
              <a:t>的一项</a:t>
            </a:r>
            <a:r>
              <a:rPr lang="zh-CN" altLang="en-US" dirty="0"/>
              <a:t>极端重要的工作。党的十八大以来，习近平总书记围绕意识形态工作发表了一系列重要讲话，深刻阐述了意识形态工作的重大理论和现实问题，为我们坚定不移做好新时代意识形态工作提供了指导思想和根本遵循。</a:t>
            </a: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Tree>
    <p:extLst>
      <p:ext uri="{BB962C8B-B14F-4D97-AF65-F5344CB8AC3E}">
        <p14:creationId xmlns:p14="http://schemas.microsoft.com/office/powerpoint/2010/main" val="2885217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31" name="PA-文本框 26"/>
          <p:cNvSpPr txBox="1"/>
          <p:nvPr>
            <p:custDataLst>
              <p:tags r:id="rId1"/>
            </p:custDataLst>
          </p:nvPr>
        </p:nvSpPr>
        <p:spPr>
          <a:xfrm>
            <a:off x="2291437" y="1590040"/>
            <a:ext cx="1538883" cy="2543260"/>
          </a:xfrm>
          <a:prstGeom prst="rect">
            <a:avLst/>
          </a:prstGeom>
          <a:noFill/>
        </p:spPr>
        <p:txBody>
          <a:bodyPr vert="eaVert" wrap="none" rtlCol="0">
            <a:spAutoFit/>
          </a:bodyPr>
          <a:lstStyle/>
          <a:p>
            <a:r>
              <a:rPr lang="zh-CN" altLang="en-US" sz="8800" spc="756" dirty="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cs typeface="+mn-ea"/>
                <a:sym typeface="+mn-lt"/>
              </a:rPr>
              <a:t>目录</a:t>
            </a:r>
            <a:endParaRPr lang="zh-CN" altLang="en-US" sz="16600" spc="756" dirty="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cs typeface="+mn-ea"/>
              <a:sym typeface="+mn-lt"/>
            </a:endParaRPr>
          </a:p>
        </p:txBody>
      </p:sp>
      <p:sp>
        <p:nvSpPr>
          <p:cNvPr id="32" name="圆角矩形 12"/>
          <p:cNvSpPr/>
          <p:nvPr/>
        </p:nvSpPr>
        <p:spPr bwMode="auto">
          <a:xfrm>
            <a:off x="3830281" y="1037704"/>
            <a:ext cx="656661" cy="552368"/>
          </a:xfrm>
          <a:prstGeom prst="roundRect">
            <a:avLst>
              <a:gd name="adj"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2135" b="1" dirty="0">
                <a:solidFill>
                  <a:srgbClr val="FF0000"/>
                </a:solidFill>
                <a:latin typeface="方正粗黑宋简体" panose="02000000000000000000" pitchFamily="2" charset="-122"/>
                <a:ea typeface="方正粗黑宋简体" panose="02000000000000000000" pitchFamily="2" charset="-122"/>
                <a:cs typeface="+mn-ea"/>
                <a:sym typeface="+mn-lt"/>
              </a:rPr>
              <a:t> </a:t>
            </a:r>
            <a:r>
              <a:rPr lang="en-US" altLang="zh-CN" sz="2135" b="1" dirty="0">
                <a:solidFill>
                  <a:srgbClr val="FF0000"/>
                </a:solidFill>
                <a:latin typeface="方正粗黑宋简体" panose="02000000000000000000" pitchFamily="2" charset="-122"/>
                <a:ea typeface="方正粗黑宋简体" panose="02000000000000000000" pitchFamily="2" charset="-122"/>
                <a:cs typeface="+mn-ea"/>
                <a:sym typeface="+mn-lt"/>
              </a:rPr>
              <a:t>01</a:t>
            </a:r>
            <a:endParaRPr lang="zh-CN" altLang="en-US" sz="2135" b="1" dirty="0">
              <a:solidFill>
                <a:srgbClr val="FF0000"/>
              </a:solidFill>
              <a:latin typeface="方正粗黑宋简体" panose="02000000000000000000" pitchFamily="2" charset="-122"/>
              <a:ea typeface="方正粗黑宋简体" panose="02000000000000000000" pitchFamily="2" charset="-122"/>
              <a:cs typeface="+mn-ea"/>
              <a:sym typeface="+mn-lt"/>
            </a:endParaRPr>
          </a:p>
        </p:txBody>
      </p:sp>
      <p:sp>
        <p:nvSpPr>
          <p:cNvPr id="33" name="圆角矩形 12"/>
          <p:cNvSpPr/>
          <p:nvPr/>
        </p:nvSpPr>
        <p:spPr bwMode="auto">
          <a:xfrm>
            <a:off x="4598363" y="1037704"/>
            <a:ext cx="6798807" cy="552368"/>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7" tIns="45724" rIns="91447" bIns="45724" anchor="ctr"/>
          <a:lstStyle/>
          <a:p>
            <a:pPr algn="l" defTabSz="1219200"/>
            <a:r>
              <a:rPr lang="zh-CN" altLang="en-US" sz="28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什么是意识形态</a:t>
            </a:r>
          </a:p>
        </p:txBody>
      </p:sp>
      <p:sp>
        <p:nvSpPr>
          <p:cNvPr id="34" name="圆角矩形 12"/>
          <p:cNvSpPr/>
          <p:nvPr/>
        </p:nvSpPr>
        <p:spPr bwMode="auto">
          <a:xfrm>
            <a:off x="3830281" y="1677305"/>
            <a:ext cx="656661" cy="552368"/>
          </a:xfrm>
          <a:prstGeom prst="roundRect">
            <a:avLst>
              <a:gd name="adj"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2135" b="1" dirty="0">
                <a:solidFill>
                  <a:srgbClr val="FF0000"/>
                </a:solidFill>
                <a:latin typeface="方正粗黑宋简体" panose="02000000000000000000" pitchFamily="2" charset="-122"/>
                <a:ea typeface="方正粗黑宋简体" panose="02000000000000000000" pitchFamily="2" charset="-122"/>
                <a:cs typeface="+mn-ea"/>
                <a:sym typeface="+mn-lt"/>
              </a:rPr>
              <a:t> </a:t>
            </a:r>
            <a:r>
              <a:rPr lang="en-US" altLang="zh-CN" sz="2135" b="1" dirty="0">
                <a:solidFill>
                  <a:srgbClr val="FF0000"/>
                </a:solidFill>
                <a:latin typeface="方正粗黑宋简体" panose="02000000000000000000" pitchFamily="2" charset="-122"/>
                <a:ea typeface="方正粗黑宋简体" panose="02000000000000000000" pitchFamily="2" charset="-122"/>
                <a:cs typeface="+mn-ea"/>
                <a:sym typeface="+mn-lt"/>
              </a:rPr>
              <a:t>02</a:t>
            </a:r>
            <a:endParaRPr lang="zh-CN" altLang="en-US" sz="2135" b="1" dirty="0">
              <a:solidFill>
                <a:srgbClr val="FF0000"/>
              </a:solidFill>
              <a:latin typeface="方正粗黑宋简体" panose="02000000000000000000" pitchFamily="2" charset="-122"/>
              <a:ea typeface="方正粗黑宋简体" panose="02000000000000000000" pitchFamily="2" charset="-122"/>
              <a:cs typeface="+mn-ea"/>
              <a:sym typeface="+mn-lt"/>
            </a:endParaRPr>
          </a:p>
        </p:txBody>
      </p:sp>
      <p:sp>
        <p:nvSpPr>
          <p:cNvPr id="35" name="圆角矩形 12"/>
          <p:cNvSpPr/>
          <p:nvPr/>
        </p:nvSpPr>
        <p:spPr bwMode="auto">
          <a:xfrm>
            <a:off x="4598363" y="1677305"/>
            <a:ext cx="6798807" cy="552368"/>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7" tIns="45724" rIns="91447" bIns="45724" anchor="ctr"/>
          <a:lstStyle/>
          <a:p>
            <a:pPr defTabSz="1219200"/>
            <a:r>
              <a:rPr lang="zh-CN" altLang="en-US" sz="28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为什么意识形态工作极端重要？</a:t>
            </a:r>
          </a:p>
        </p:txBody>
      </p:sp>
      <p:sp>
        <p:nvSpPr>
          <p:cNvPr id="36" name="圆角矩形 35"/>
          <p:cNvSpPr/>
          <p:nvPr/>
        </p:nvSpPr>
        <p:spPr bwMode="auto">
          <a:xfrm>
            <a:off x="3830281" y="2349380"/>
            <a:ext cx="656661" cy="552368"/>
          </a:xfrm>
          <a:prstGeom prst="roundRect">
            <a:avLst>
              <a:gd name="adj"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2135" b="1" dirty="0">
                <a:solidFill>
                  <a:srgbClr val="FF0000"/>
                </a:solidFill>
                <a:latin typeface="方正粗黑宋简体" panose="02000000000000000000" pitchFamily="2" charset="-122"/>
                <a:ea typeface="方正粗黑宋简体" panose="02000000000000000000" pitchFamily="2" charset="-122"/>
                <a:cs typeface="+mn-ea"/>
                <a:sym typeface="+mn-lt"/>
              </a:rPr>
              <a:t> </a:t>
            </a:r>
            <a:r>
              <a:rPr lang="en-US" altLang="zh-CN" sz="2135" b="1" dirty="0">
                <a:solidFill>
                  <a:srgbClr val="FF0000"/>
                </a:solidFill>
                <a:latin typeface="方正粗黑宋简体" panose="02000000000000000000" pitchFamily="2" charset="-122"/>
                <a:ea typeface="方正粗黑宋简体" panose="02000000000000000000" pitchFamily="2" charset="-122"/>
                <a:cs typeface="+mn-ea"/>
                <a:sym typeface="+mn-lt"/>
              </a:rPr>
              <a:t>03</a:t>
            </a:r>
            <a:endParaRPr lang="zh-CN" altLang="en-US" sz="2135" b="1" dirty="0">
              <a:solidFill>
                <a:srgbClr val="FF0000"/>
              </a:solidFill>
              <a:latin typeface="方正粗黑宋简体" panose="02000000000000000000" pitchFamily="2" charset="-122"/>
              <a:ea typeface="方正粗黑宋简体" panose="02000000000000000000" pitchFamily="2" charset="-122"/>
              <a:cs typeface="+mn-ea"/>
              <a:sym typeface="+mn-lt"/>
            </a:endParaRPr>
          </a:p>
        </p:txBody>
      </p:sp>
      <p:sp>
        <p:nvSpPr>
          <p:cNvPr id="37" name="圆角矩形 12"/>
          <p:cNvSpPr/>
          <p:nvPr/>
        </p:nvSpPr>
        <p:spPr bwMode="auto">
          <a:xfrm>
            <a:off x="4598363" y="2349380"/>
            <a:ext cx="6798807" cy="552368"/>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7" tIns="45724" rIns="91447" bIns="45724" anchor="ctr"/>
          <a:lstStyle/>
          <a:p>
            <a:pPr defTabSz="1219200">
              <a:defRPr/>
            </a:pPr>
            <a:r>
              <a:rPr lang="zh-CN" altLang="en-US" sz="28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意识形态工作的主要任务</a:t>
            </a:r>
          </a:p>
        </p:txBody>
      </p:sp>
      <p:sp>
        <p:nvSpPr>
          <p:cNvPr id="38" name="圆角矩形 12"/>
          <p:cNvSpPr/>
          <p:nvPr/>
        </p:nvSpPr>
        <p:spPr bwMode="auto">
          <a:xfrm>
            <a:off x="3830281" y="3028088"/>
            <a:ext cx="656661" cy="552368"/>
          </a:xfrm>
          <a:prstGeom prst="roundRect">
            <a:avLst>
              <a:gd name="adj"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2135" b="1" dirty="0">
                <a:solidFill>
                  <a:srgbClr val="FF0000"/>
                </a:solidFill>
                <a:latin typeface="方正粗黑宋简体" panose="02000000000000000000" pitchFamily="2" charset="-122"/>
                <a:ea typeface="方正粗黑宋简体" panose="02000000000000000000" pitchFamily="2" charset="-122"/>
                <a:cs typeface="+mn-ea"/>
                <a:sym typeface="+mn-lt"/>
              </a:rPr>
              <a:t> </a:t>
            </a:r>
            <a:r>
              <a:rPr lang="en-US" altLang="zh-CN" sz="2135" b="1" dirty="0">
                <a:solidFill>
                  <a:srgbClr val="FF0000"/>
                </a:solidFill>
                <a:latin typeface="方正粗黑宋简体" panose="02000000000000000000" pitchFamily="2" charset="-122"/>
                <a:ea typeface="方正粗黑宋简体" panose="02000000000000000000" pitchFamily="2" charset="-122"/>
                <a:cs typeface="+mn-ea"/>
                <a:sym typeface="+mn-lt"/>
              </a:rPr>
              <a:t>04</a:t>
            </a:r>
            <a:endParaRPr lang="zh-CN" altLang="en-US" sz="2135" b="1" dirty="0">
              <a:solidFill>
                <a:srgbClr val="FF0000"/>
              </a:solidFill>
              <a:latin typeface="方正粗黑宋简体" panose="02000000000000000000" pitchFamily="2" charset="-122"/>
              <a:ea typeface="方正粗黑宋简体" panose="02000000000000000000" pitchFamily="2" charset="-122"/>
              <a:cs typeface="+mn-ea"/>
              <a:sym typeface="+mn-lt"/>
            </a:endParaRPr>
          </a:p>
        </p:txBody>
      </p:sp>
      <p:sp>
        <p:nvSpPr>
          <p:cNvPr id="39" name="圆角矩形 12"/>
          <p:cNvSpPr/>
          <p:nvPr/>
        </p:nvSpPr>
        <p:spPr bwMode="auto">
          <a:xfrm>
            <a:off x="4598363" y="3028088"/>
            <a:ext cx="6798807" cy="552368"/>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7" tIns="45724" rIns="91447" bIns="45724" anchor="ctr"/>
          <a:lstStyle/>
          <a:p>
            <a:pPr defTabSz="1219200">
              <a:defRPr/>
            </a:pPr>
            <a:r>
              <a:rPr lang="zh-CN" altLang="en-US" sz="28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加强意识形态工作的阵地建设</a:t>
            </a:r>
          </a:p>
        </p:txBody>
      </p:sp>
      <p:sp>
        <p:nvSpPr>
          <p:cNvPr id="40" name="圆角矩形 12"/>
          <p:cNvSpPr/>
          <p:nvPr/>
        </p:nvSpPr>
        <p:spPr bwMode="auto">
          <a:xfrm>
            <a:off x="3830281" y="3724299"/>
            <a:ext cx="656661" cy="552368"/>
          </a:xfrm>
          <a:prstGeom prst="roundRect">
            <a:avLst>
              <a:gd name="adj"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2135" b="1" dirty="0">
                <a:solidFill>
                  <a:srgbClr val="FF0000"/>
                </a:solidFill>
                <a:latin typeface="方正粗黑宋简体" panose="02000000000000000000" pitchFamily="2" charset="-122"/>
                <a:ea typeface="方正粗黑宋简体" panose="02000000000000000000" pitchFamily="2" charset="-122"/>
                <a:cs typeface="+mn-ea"/>
                <a:sym typeface="+mn-lt"/>
              </a:rPr>
              <a:t> </a:t>
            </a:r>
            <a:r>
              <a:rPr lang="en-US" altLang="zh-CN" sz="2135" b="1" dirty="0">
                <a:solidFill>
                  <a:srgbClr val="FF0000"/>
                </a:solidFill>
                <a:latin typeface="方正粗黑宋简体" panose="02000000000000000000" pitchFamily="2" charset="-122"/>
                <a:ea typeface="方正粗黑宋简体" panose="02000000000000000000" pitchFamily="2" charset="-122"/>
                <a:cs typeface="+mn-ea"/>
                <a:sym typeface="+mn-lt"/>
              </a:rPr>
              <a:t>05</a:t>
            </a:r>
            <a:endParaRPr lang="zh-CN" altLang="en-US" sz="2135" b="1" dirty="0">
              <a:solidFill>
                <a:srgbClr val="FF0000"/>
              </a:solidFill>
              <a:latin typeface="方正粗黑宋简体" panose="02000000000000000000" pitchFamily="2" charset="-122"/>
              <a:ea typeface="方正粗黑宋简体" panose="02000000000000000000" pitchFamily="2" charset="-122"/>
              <a:cs typeface="+mn-ea"/>
              <a:sym typeface="+mn-lt"/>
            </a:endParaRPr>
          </a:p>
        </p:txBody>
      </p:sp>
      <p:sp>
        <p:nvSpPr>
          <p:cNvPr id="41" name="圆角矩形 12"/>
          <p:cNvSpPr/>
          <p:nvPr/>
        </p:nvSpPr>
        <p:spPr bwMode="auto">
          <a:xfrm>
            <a:off x="4598363" y="3724299"/>
            <a:ext cx="6798807" cy="552368"/>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7" tIns="45724" rIns="91447" bIns="45724" anchor="ctr"/>
          <a:lstStyle/>
          <a:p>
            <a:pPr defTabSz="1219200">
              <a:defRPr/>
            </a:pPr>
            <a:r>
              <a:rPr lang="zh-CN" altLang="en-US" sz="28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加强意识形态工作的有效措施</a:t>
            </a:r>
          </a:p>
        </p:txBody>
      </p:sp>
      <p:sp>
        <p:nvSpPr>
          <p:cNvPr id="42" name="圆角矩形 12"/>
          <p:cNvSpPr/>
          <p:nvPr/>
        </p:nvSpPr>
        <p:spPr bwMode="auto">
          <a:xfrm>
            <a:off x="3830281" y="4396373"/>
            <a:ext cx="656661" cy="552368"/>
          </a:xfrm>
          <a:prstGeom prst="roundRect">
            <a:avLst>
              <a:gd name="adj"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2135" b="1" dirty="0">
                <a:solidFill>
                  <a:srgbClr val="FF0000"/>
                </a:solidFill>
                <a:latin typeface="方正粗黑宋简体" panose="02000000000000000000" pitchFamily="2" charset="-122"/>
                <a:ea typeface="方正粗黑宋简体" panose="02000000000000000000" pitchFamily="2" charset="-122"/>
                <a:cs typeface="+mn-ea"/>
                <a:sym typeface="+mn-lt"/>
              </a:rPr>
              <a:t> </a:t>
            </a:r>
            <a:r>
              <a:rPr lang="en-US" altLang="zh-CN" sz="2135" b="1" dirty="0">
                <a:solidFill>
                  <a:srgbClr val="FF0000"/>
                </a:solidFill>
                <a:latin typeface="方正粗黑宋简体" panose="02000000000000000000" pitchFamily="2" charset="-122"/>
                <a:ea typeface="方正粗黑宋简体" panose="02000000000000000000" pitchFamily="2" charset="-122"/>
                <a:cs typeface="+mn-ea"/>
                <a:sym typeface="+mn-lt"/>
              </a:rPr>
              <a:t>06</a:t>
            </a:r>
            <a:endParaRPr lang="zh-CN" altLang="en-US" sz="2135" b="1" dirty="0">
              <a:solidFill>
                <a:srgbClr val="FF0000"/>
              </a:solidFill>
              <a:latin typeface="方正粗黑宋简体" panose="02000000000000000000" pitchFamily="2" charset="-122"/>
              <a:ea typeface="方正粗黑宋简体" panose="02000000000000000000" pitchFamily="2" charset="-122"/>
              <a:cs typeface="+mn-ea"/>
              <a:sym typeface="+mn-lt"/>
            </a:endParaRPr>
          </a:p>
        </p:txBody>
      </p:sp>
      <p:sp>
        <p:nvSpPr>
          <p:cNvPr id="43" name="圆角矩形 12"/>
          <p:cNvSpPr/>
          <p:nvPr/>
        </p:nvSpPr>
        <p:spPr bwMode="auto">
          <a:xfrm>
            <a:off x="4598363" y="4396373"/>
            <a:ext cx="6798807" cy="552368"/>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7" tIns="45724" rIns="91447" bIns="45724" anchor="ctr"/>
          <a:lstStyle/>
          <a:p>
            <a:pPr defTabSz="1219200"/>
            <a:r>
              <a:rPr lang="zh-CN" altLang="en-US" sz="28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正确把握意识形态工作中的若干关系</a:t>
            </a:r>
          </a:p>
        </p:txBody>
      </p:sp>
    </p:spTree>
    <p:extLst>
      <p:ext uri="{BB962C8B-B14F-4D97-AF65-F5344CB8AC3E}">
        <p14:creationId xmlns:p14="http://schemas.microsoft.com/office/powerpoint/2010/main" val="286316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childTnLst>
                          </p:cTn>
                        </p:par>
                        <p:par>
                          <p:cTn id="50" fill="hold">
                            <p:stCondLst>
                              <p:cond delay="4500"/>
                            </p:stCondLst>
                            <p:childTnLst>
                              <p:par>
                                <p:cTn id="51" presetID="22" presetClass="entr" presetSubtype="8"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childTnLst>
                          </p:cTn>
                        </p:par>
                        <p:par>
                          <p:cTn id="54" fill="hold">
                            <p:stCondLst>
                              <p:cond delay="5000"/>
                            </p:stCondLst>
                            <p:childTnLst>
                              <p:par>
                                <p:cTn id="55" presetID="53" presetClass="entr" presetSubtype="16" fill="hold" grpId="0" nodeType="after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p:cTn id="57" dur="500" fill="hold"/>
                                        <p:tgtEl>
                                          <p:spTgt spid="42"/>
                                        </p:tgtEl>
                                        <p:attrNameLst>
                                          <p:attrName>ppt_w</p:attrName>
                                        </p:attrNameLst>
                                      </p:cBhvr>
                                      <p:tavLst>
                                        <p:tav tm="0">
                                          <p:val>
                                            <p:fltVal val="0"/>
                                          </p:val>
                                        </p:tav>
                                        <p:tav tm="100000">
                                          <p:val>
                                            <p:strVal val="#ppt_w"/>
                                          </p:val>
                                        </p:tav>
                                      </p:tavLst>
                                    </p:anim>
                                    <p:anim calcmode="lin" valueType="num">
                                      <p:cBhvr>
                                        <p:cTn id="58" dur="500" fill="hold"/>
                                        <p:tgtEl>
                                          <p:spTgt spid="42"/>
                                        </p:tgtEl>
                                        <p:attrNameLst>
                                          <p:attrName>ppt_h</p:attrName>
                                        </p:attrNameLst>
                                      </p:cBhvr>
                                      <p:tavLst>
                                        <p:tav tm="0">
                                          <p:val>
                                            <p:fltVal val="0"/>
                                          </p:val>
                                        </p:tav>
                                        <p:tav tm="100000">
                                          <p:val>
                                            <p:strVal val="#ppt_h"/>
                                          </p:val>
                                        </p:tav>
                                      </p:tavLst>
                                    </p:anim>
                                    <p:animEffect transition="in" filter="fade">
                                      <p:cBhvr>
                                        <p:cTn id="59" dur="500"/>
                                        <p:tgtEl>
                                          <p:spTgt spid="42"/>
                                        </p:tgtEl>
                                      </p:cBhvr>
                                    </p:animEffect>
                                  </p:childTnLst>
                                </p:cTn>
                              </p:par>
                            </p:childTnLst>
                          </p:cTn>
                        </p:par>
                        <p:par>
                          <p:cTn id="60" fill="hold">
                            <p:stCondLst>
                              <p:cond delay="5500"/>
                            </p:stCondLst>
                            <p:childTnLst>
                              <p:par>
                                <p:cTn id="61" presetID="22" presetClass="entr" presetSubtype="8"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left)">
                                      <p:cBhvr>
                                        <p:cTn id="6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p:bldP spid="34" grpId="0" bldLvl="0" animBg="1"/>
      <p:bldP spid="35" grpId="0" bldLvl="0"/>
      <p:bldP spid="36" grpId="0" bldLvl="0" animBg="1"/>
      <p:bldP spid="37" grpId="0" bldLvl="0"/>
      <p:bldP spid="38" grpId="0" bldLvl="0" animBg="1"/>
      <p:bldP spid="39" grpId="0" bldLvl="0"/>
      <p:bldP spid="40" grpId="0" bldLvl="0" animBg="1"/>
      <p:bldP spid="41" grpId="0" bldLvl="0"/>
      <p:bldP spid="42" grpId="0" bldLvl="0" animBg="1"/>
      <p:bldP spid="43" grpId="0" bldLvl="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1119675"/>
          </a:xfrm>
        </p:spPr>
        <p:txBody>
          <a:bodyPr>
            <a:normAutofit/>
          </a:bodyPr>
          <a:lstStyle/>
          <a:p>
            <a:r>
              <a:rPr lang="zh-CN" altLang="en-US" sz="4800" b="1" dirty="0" smtClean="0">
                <a:solidFill>
                  <a:srgbClr val="FF0000"/>
                </a:solidFill>
              </a:rPr>
              <a:t>第一部分</a:t>
            </a:r>
            <a:endParaRPr lang="zh-CN" altLang="en-US" sz="4800" b="1" dirty="0">
              <a:solidFill>
                <a:srgbClr val="FF0000"/>
              </a:solidFill>
            </a:endParaRPr>
          </a:p>
        </p:txBody>
      </p:sp>
      <p:sp>
        <p:nvSpPr>
          <p:cNvPr id="3" name="副标题 2"/>
          <p:cNvSpPr>
            <a:spLocks noGrp="1"/>
          </p:cNvSpPr>
          <p:nvPr>
            <p:ph type="subTitle" idx="1"/>
          </p:nvPr>
        </p:nvSpPr>
        <p:spPr>
          <a:xfrm>
            <a:off x="1611923" y="2775561"/>
            <a:ext cx="9144000" cy="1655762"/>
          </a:xfrm>
        </p:spPr>
        <p:txBody>
          <a:bodyPr>
            <a:normAutofit/>
          </a:bodyPr>
          <a:lstStyle/>
          <a:p>
            <a:r>
              <a:rPr lang="zh-CN" altLang="en-US" sz="5400" b="1" dirty="0" smtClean="0">
                <a:solidFill>
                  <a:srgbClr val="FF0000"/>
                </a:solidFill>
              </a:rPr>
              <a:t>什么是意识形态</a:t>
            </a:r>
            <a:endParaRPr lang="zh-CN" altLang="en-US" sz="5400" b="1" dirty="0">
              <a:solidFill>
                <a:srgbClr val="FF0000"/>
              </a:solidFill>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Tree>
    <p:extLst>
      <p:ext uri="{BB962C8B-B14F-4D97-AF65-F5344CB8AC3E}">
        <p14:creationId xmlns:p14="http://schemas.microsoft.com/office/powerpoint/2010/main" val="2812284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442976" y="404733"/>
            <a:ext cx="9144000" cy="1119675"/>
          </a:xfrm>
        </p:spPr>
        <p:txBody>
          <a:bodyPr/>
          <a:lstStyle/>
          <a:p>
            <a:r>
              <a:rPr lang="zh-CN" altLang="en-US" b="1" dirty="0" smtClean="0">
                <a:solidFill>
                  <a:srgbClr val="FF0000"/>
                </a:solidFill>
              </a:rPr>
              <a:t>什么是意识形态</a:t>
            </a:r>
            <a:endParaRPr lang="zh-CN" altLang="en-US" b="1" dirty="0">
              <a:solidFill>
                <a:srgbClr val="FF0000"/>
              </a:solidFill>
            </a:endParaRPr>
          </a:p>
        </p:txBody>
      </p:sp>
      <p:sp>
        <p:nvSpPr>
          <p:cNvPr id="3" name="副标题 2"/>
          <p:cNvSpPr>
            <a:spLocks noGrp="1"/>
          </p:cNvSpPr>
          <p:nvPr>
            <p:ph type="subTitle" idx="1"/>
          </p:nvPr>
        </p:nvSpPr>
        <p:spPr>
          <a:xfrm>
            <a:off x="891251" y="1671541"/>
            <a:ext cx="10671858" cy="3826433"/>
          </a:xfrm>
        </p:spPr>
        <p:txBody>
          <a:bodyPr>
            <a:normAutofit fontScale="92500" lnSpcReduction="20000"/>
          </a:bodyPr>
          <a:lstStyle/>
          <a:p>
            <a:pPr algn="l">
              <a:lnSpc>
                <a:spcPct val="150000"/>
              </a:lnSpc>
            </a:pPr>
            <a:r>
              <a:rPr lang="zh-CN" altLang="en-US"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即系统地、自觉地反映社会经济形态和政治制度的思想体系</a:t>
            </a:r>
            <a:r>
              <a:rPr lang="zh-CN" altLang="en-US"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
            </a:r>
            <a:br>
              <a:rPr lang="zh-CN" altLang="en-US"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是</a:t>
            </a:r>
            <a:r>
              <a:rPr lang="zh-CN" altLang="en-US" dirty="0">
                <a:latin typeface="微软雅黑" panose="020B0503020204020204" pitchFamily="34" charset="-122"/>
                <a:ea typeface="微软雅黑" panose="020B0503020204020204" pitchFamily="34" charset="-122"/>
              </a:rPr>
              <a:t>社 会意识诸形式中构成思想上层建筑的部分， 表现在政治、法律、道德、哲学、艺术、宗教等形式中</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algn="l">
              <a:lnSpc>
                <a:spcPct val="150000"/>
              </a:lnSpc>
            </a:pPr>
            <a:r>
              <a:rPr lang="zh-CN" altLang="en-US"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一</a:t>
            </a:r>
            <a:r>
              <a:rPr lang="zh-CN" altLang="en-US" dirty="0" smtClean="0">
                <a:latin typeface="微软雅黑" panose="020B0503020204020204" pitchFamily="34" charset="-122"/>
                <a:ea typeface="微软雅黑" panose="020B0503020204020204" pitchFamily="34" charset="-122"/>
              </a:rPr>
              <a:t>定</a:t>
            </a:r>
            <a:r>
              <a:rPr lang="zh-CN" altLang="en-US" dirty="0">
                <a:latin typeface="微软雅黑" panose="020B0503020204020204" pitchFamily="34" charset="-122"/>
                <a:ea typeface="微软雅黑" panose="020B0503020204020204" pitchFamily="34" charset="-122"/>
              </a:rPr>
              <a:t>的社会意识形态是一定的社会存在的反映</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并随着社会存在的变化或迟或早地发生变化</a:t>
            </a:r>
            <a:r>
              <a:rPr lang="zh-CN" altLang="en-US"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
            </a:r>
            <a:br>
              <a:rPr lang="zh-CN" altLang="en-US"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它对社会的发展起巨大的能动作用</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有自身的发展规律，具有历史继承性</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它的发展同经济发展并不总是平衡的，有时经济上相对落后的国家在思想领域会超过当时经济上先进的国家。自从阶级产生以后，意识形态具有阶级性。</a:t>
            </a: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Tree>
    <p:extLst>
      <p:ext uri="{BB962C8B-B14F-4D97-AF65-F5344CB8AC3E}">
        <p14:creationId xmlns:p14="http://schemas.microsoft.com/office/powerpoint/2010/main" val="2538068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1119675"/>
          </a:xfrm>
        </p:spPr>
        <p:txBody>
          <a:bodyPr/>
          <a:lstStyle/>
          <a:p>
            <a:r>
              <a:rPr lang="zh-CN" altLang="en-US" dirty="0" smtClean="0">
                <a:solidFill>
                  <a:srgbClr val="FF0000"/>
                </a:solidFill>
                <a:latin typeface="微软雅黑" panose="020B0503020204020204" pitchFamily="34" charset="-122"/>
                <a:ea typeface="微软雅黑" panose="020B0503020204020204" pitchFamily="34" charset="-122"/>
              </a:rPr>
              <a:t>第二部分</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3" name="副标题 2"/>
          <p:cNvSpPr>
            <a:spLocks noGrp="1"/>
          </p:cNvSpPr>
          <p:nvPr>
            <p:ph type="subTitle" idx="1"/>
          </p:nvPr>
        </p:nvSpPr>
        <p:spPr>
          <a:xfrm>
            <a:off x="1524000" y="3023304"/>
            <a:ext cx="9144000" cy="1655762"/>
          </a:xfrm>
        </p:spPr>
        <p:txBody>
          <a:bodyPr>
            <a:normAutofit/>
          </a:bodyPr>
          <a:lstStyle/>
          <a:p>
            <a:r>
              <a:rPr lang="zh-CN" altLang="en-US" sz="2800" dirty="0" smtClean="0">
                <a:solidFill>
                  <a:srgbClr val="FF0000"/>
                </a:solidFill>
              </a:rPr>
              <a:t>为什么意识形态工作极端重要？</a:t>
            </a:r>
            <a:endParaRPr lang="zh-CN" altLang="en-US" sz="2800" dirty="0">
              <a:solidFill>
                <a:srgbClr val="FF0000"/>
              </a:solidFill>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Tree>
    <p:extLst>
      <p:ext uri="{BB962C8B-B14F-4D97-AF65-F5344CB8AC3E}">
        <p14:creationId xmlns:p14="http://schemas.microsoft.com/office/powerpoint/2010/main" val="1937462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47"/>
            <a:ext cx="1337163" cy="1145084"/>
          </a:xfrm>
          <a:prstGeom prst="rect">
            <a:avLst/>
          </a:prstGeom>
        </p:spPr>
      </p:pic>
      <p:sp>
        <p:nvSpPr>
          <p:cNvPr id="7" name="文本框 6"/>
          <p:cNvSpPr txBox="1"/>
          <p:nvPr/>
        </p:nvSpPr>
        <p:spPr>
          <a:xfrm>
            <a:off x="1076815" y="2573671"/>
            <a:ext cx="2908300" cy="1200150"/>
          </a:xfrm>
          <a:prstGeom prst="rect">
            <a:avLst/>
          </a:prstGeom>
          <a:noFill/>
        </p:spPr>
        <p:txBody>
          <a:bodyPr wrap="square">
            <a:spAutoFit/>
          </a:bodyPr>
          <a:lstStyle/>
          <a:p>
            <a:pPr algn="ctr"/>
            <a:r>
              <a:rPr lang="zh-CN" altLang="en-US" sz="3600" b="1" dirty="0">
                <a:solidFill>
                  <a:srgbClr val="C00000"/>
                </a:solidFill>
                <a:latin typeface="微软雅黑" panose="020B0503020204020204" pitchFamily="34" charset="-122"/>
                <a:ea typeface="微软雅黑" panose="020B0503020204020204" pitchFamily="34" charset="-122"/>
                <a:cs typeface="+mn-ea"/>
                <a:sym typeface="+mn-lt"/>
              </a:rPr>
              <a:t>四个</a:t>
            </a:r>
            <a:endParaRPr lang="en-US" altLang="zh-CN" sz="3600" b="1" dirty="0">
              <a:solidFill>
                <a:srgbClr val="C00000"/>
              </a:solidFill>
              <a:latin typeface="微软雅黑" panose="020B0503020204020204" pitchFamily="34" charset="-122"/>
              <a:ea typeface="微软雅黑" panose="020B0503020204020204" pitchFamily="34" charset="-122"/>
              <a:cs typeface="+mn-ea"/>
              <a:sym typeface="+mn-lt"/>
            </a:endParaRPr>
          </a:p>
          <a:p>
            <a:pPr algn="ctr"/>
            <a:r>
              <a:rPr lang="zh-CN" altLang="en-US" sz="3600" b="1" dirty="0">
                <a:solidFill>
                  <a:srgbClr val="C00000"/>
                </a:solidFill>
                <a:latin typeface="微软雅黑" panose="020B0503020204020204" pitchFamily="34" charset="-122"/>
                <a:ea typeface="微软雅黑" panose="020B0503020204020204" pitchFamily="34" charset="-122"/>
                <a:cs typeface="+mn-ea"/>
                <a:sym typeface="+mn-lt"/>
              </a:rPr>
              <a:t>极端重要</a:t>
            </a:r>
          </a:p>
        </p:txBody>
      </p:sp>
      <p:sp>
        <p:nvSpPr>
          <p:cNvPr id="8" name="箭头: 五边形 7"/>
          <p:cNvSpPr/>
          <p:nvPr/>
        </p:nvSpPr>
        <p:spPr>
          <a:xfrm>
            <a:off x="4563127" y="1602810"/>
            <a:ext cx="6528725" cy="739093"/>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意识形态工作对于巩固党的执政地位极端重要</a:t>
            </a:r>
          </a:p>
        </p:txBody>
      </p:sp>
      <p:sp>
        <p:nvSpPr>
          <p:cNvPr id="9" name="箭头: 五边形 9"/>
          <p:cNvSpPr/>
          <p:nvPr/>
        </p:nvSpPr>
        <p:spPr>
          <a:xfrm>
            <a:off x="4563127" y="2526466"/>
            <a:ext cx="6528725" cy="739093"/>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意识形态工作对维护国家的长治久安极端重要</a:t>
            </a:r>
          </a:p>
        </p:txBody>
      </p:sp>
      <p:sp>
        <p:nvSpPr>
          <p:cNvPr id="10" name="箭头: 五边形 11"/>
          <p:cNvSpPr/>
          <p:nvPr/>
        </p:nvSpPr>
        <p:spPr>
          <a:xfrm>
            <a:off x="4563127" y="3453191"/>
            <a:ext cx="6837936" cy="739093"/>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意识形态工作对于实现民族复兴的中国梦极端重要</a:t>
            </a:r>
          </a:p>
        </p:txBody>
      </p:sp>
      <p:sp>
        <p:nvSpPr>
          <p:cNvPr id="11" name="箭头: 五边形 13"/>
          <p:cNvSpPr/>
          <p:nvPr/>
        </p:nvSpPr>
        <p:spPr>
          <a:xfrm>
            <a:off x="4563127" y="4330906"/>
            <a:ext cx="6690198" cy="739093"/>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意识形态工作对于调动群众的积极性主动性创造性极端重要</a:t>
            </a:r>
          </a:p>
        </p:txBody>
      </p:sp>
    </p:spTree>
    <p:extLst>
      <p:ext uri="{BB962C8B-B14F-4D97-AF65-F5344CB8AC3E}">
        <p14:creationId xmlns:p14="http://schemas.microsoft.com/office/powerpoint/2010/main" val="315033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3108</Words>
  <Application>Microsoft Office PowerPoint</Application>
  <PresentationFormat>宽屏</PresentationFormat>
  <Paragraphs>181</Paragraphs>
  <Slides>38</Slides>
  <Notes>0</Notes>
  <HiddenSlides>0</HiddenSlides>
  <MMClips>1</MMClips>
  <ScaleCrop>false</ScaleCrop>
  <HeadingPairs>
    <vt:vector size="6" baseType="variant">
      <vt:variant>
        <vt:lpstr>已用的字体</vt:lpstr>
      </vt:variant>
      <vt:variant>
        <vt:i4>7</vt:i4>
      </vt:variant>
      <vt:variant>
        <vt:lpstr>主题</vt:lpstr>
      </vt:variant>
      <vt:variant>
        <vt:i4>6</vt:i4>
      </vt:variant>
      <vt:variant>
        <vt:lpstr>幻灯片标题</vt:lpstr>
      </vt:variant>
      <vt:variant>
        <vt:i4>38</vt:i4>
      </vt:variant>
    </vt:vector>
  </HeadingPairs>
  <TitlesOfParts>
    <vt:vector size="51" baseType="lpstr">
      <vt:lpstr>Gill Sans</vt:lpstr>
      <vt:lpstr>等线</vt:lpstr>
      <vt:lpstr>等线 Light</vt:lpstr>
      <vt:lpstr>方正粗黑宋简体</vt:lpstr>
      <vt:lpstr>微软雅黑</vt:lpstr>
      <vt:lpstr>Arial</vt:lpstr>
      <vt:lpstr>Wingdings</vt:lpstr>
      <vt:lpstr>Office 主题​​</vt:lpstr>
      <vt:lpstr>1_Office 主题​​</vt:lpstr>
      <vt:lpstr>2_Office 主题​​</vt:lpstr>
      <vt:lpstr>3_Office 主题​​</vt:lpstr>
      <vt:lpstr>4_Office 主题​​</vt:lpstr>
      <vt:lpstr>5_Office 主题​​</vt:lpstr>
      <vt:lpstr>PowerPoint 演示文稿</vt:lpstr>
      <vt:lpstr>典型案例</vt:lpstr>
      <vt:lpstr>典型案例</vt:lpstr>
      <vt:lpstr>前言</vt:lpstr>
      <vt:lpstr>PowerPoint 演示文稿</vt:lpstr>
      <vt:lpstr>第一部分</vt:lpstr>
      <vt:lpstr>什么是意识形态</vt:lpstr>
      <vt:lpstr>第二部分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感谢聆听  药学系教师支部  2023年3月18日</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DELL</cp:lastModifiedBy>
  <cp:revision>74</cp:revision>
  <dcterms:created xsi:type="dcterms:W3CDTF">2023-03-10T08:58:38Z</dcterms:created>
  <dcterms:modified xsi:type="dcterms:W3CDTF">2023-03-15T01:51:30Z</dcterms:modified>
</cp:coreProperties>
</file>